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79" r:id="rId4"/>
    <p:sldId id="258" r:id="rId5"/>
    <p:sldId id="278" r:id="rId6"/>
    <p:sldId id="268" r:id="rId7"/>
    <p:sldId id="269" r:id="rId8"/>
    <p:sldId id="270" r:id="rId9"/>
    <p:sldId id="271" r:id="rId10"/>
    <p:sldId id="272" r:id="rId11"/>
    <p:sldId id="260" r:id="rId12"/>
    <p:sldId id="261" r:id="rId13"/>
    <p:sldId id="262" r:id="rId14"/>
    <p:sldId id="263" r:id="rId15"/>
    <p:sldId id="264" r:id="rId16"/>
    <p:sldId id="265" r:id="rId17"/>
    <p:sldId id="266" r:id="rId18"/>
    <p:sldId id="267" r:id="rId19"/>
    <p:sldId id="290" r:id="rId20"/>
    <p:sldId id="286" r:id="rId21"/>
    <p:sldId id="289" r:id="rId22"/>
    <p:sldId id="291" r:id="rId23"/>
    <p:sldId id="292" r:id="rId24"/>
    <p:sldId id="287" r:id="rId25"/>
    <p:sldId id="274" r:id="rId26"/>
    <p:sldId id="275" r:id="rId27"/>
    <p:sldId id="276" r:id="rId28"/>
    <p:sldId id="280" r:id="rId29"/>
    <p:sldId id="277" r:id="rId30"/>
    <p:sldId id="281" r:id="rId31"/>
    <p:sldId id="282" r:id="rId32"/>
    <p:sldId id="283" r:id="rId33"/>
    <p:sldId id="284" r:id="rId34"/>
    <p:sldId id="285" r:id="rId35"/>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96" autoAdjust="0"/>
    <p:restoredTop sz="95770" autoAdjust="0"/>
  </p:normalViewPr>
  <p:slideViewPr>
    <p:cSldViewPr snapToGrid="0" showGuides="1">
      <p:cViewPr varScale="1">
        <p:scale>
          <a:sx n="77" d="100"/>
          <a:sy n="77" d="100"/>
        </p:scale>
        <p:origin x="108" y="204"/>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56853-C5C8-49BB-9723-0AF09AF84226}" type="datetimeFigureOut">
              <a:rPr kumimoji="1" lang="ja-JP" altLang="en-US" smtClean="0"/>
              <a:t>2016/3/16</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D6278-62A0-49F5-8782-83BD0EE377E6}" type="slidenum">
              <a:rPr kumimoji="1" lang="ja-JP" altLang="en-US" smtClean="0"/>
              <a:t>‹#›</a:t>
            </a:fld>
            <a:endParaRPr kumimoji="1" lang="ja-JP" altLang="en-US"/>
          </a:p>
        </p:txBody>
      </p:sp>
    </p:spTree>
    <p:extLst>
      <p:ext uri="{BB962C8B-B14F-4D97-AF65-F5344CB8AC3E}">
        <p14:creationId xmlns:p14="http://schemas.microsoft.com/office/powerpoint/2010/main" val="3152601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2D6278-62A0-49F5-8782-83BD0EE377E6}" type="slidenum">
              <a:rPr kumimoji="1" lang="ja-JP" altLang="en-US" smtClean="0"/>
              <a:t>10</a:t>
            </a:fld>
            <a:endParaRPr kumimoji="1" lang="ja-JP" altLang="en-US"/>
          </a:p>
        </p:txBody>
      </p:sp>
    </p:spTree>
    <p:extLst>
      <p:ext uri="{BB962C8B-B14F-4D97-AF65-F5344CB8AC3E}">
        <p14:creationId xmlns:p14="http://schemas.microsoft.com/office/powerpoint/2010/main" val="346198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2016/3/16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2016/3/16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2016/3/16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2016/3/16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2016/3/16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2016/3/16</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josm.openstreetmap.de/wiki/Ja:WikiStart"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openstreetmap.j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overpass-turbo.eu/"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wiki.openstreetmap.org/wiki/JA:Legal_FA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tasks.hotosm.org/"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openstreetmap.or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hyperlink" Target="https://www.youtube.com/watch?v=WjNawjN53lw&amp;feature=youtu.b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iki.openstreetmap.org/wiki/JA:Map_Featur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penstreetmap.or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openstreetmap.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988137" y="2452883"/>
            <a:ext cx="5006499" cy="1446550"/>
          </a:xfrm>
          <a:prstGeom prst="rect">
            <a:avLst/>
          </a:prstGeom>
          <a:noFill/>
        </p:spPr>
        <p:txBody>
          <a:bodyPr wrap="none" rtlCol="0">
            <a:spAutoFit/>
          </a:bodyPr>
          <a:lstStyle/>
          <a:p>
            <a:r>
              <a:rPr lang="en-GB" altLang="ja-JP" sz="4400" dirty="0" smtClean="0">
                <a:solidFill>
                  <a:srgbClr val="0070C0"/>
                </a:solidFill>
              </a:rPr>
              <a:t>OpenStreetMap</a:t>
            </a:r>
            <a:r>
              <a:rPr lang="ja-JP" altLang="en-US" sz="4400" dirty="0" smtClean="0">
                <a:solidFill>
                  <a:srgbClr val="0070C0"/>
                </a:solidFill>
              </a:rPr>
              <a:t>と</a:t>
            </a:r>
            <a:endParaRPr lang="en-US" altLang="ja-JP" sz="4400" dirty="0" smtClean="0">
              <a:solidFill>
                <a:srgbClr val="0070C0"/>
              </a:solidFill>
            </a:endParaRPr>
          </a:p>
          <a:p>
            <a:r>
              <a:rPr lang="ja-JP" altLang="en-US" sz="4400" dirty="0" smtClean="0">
                <a:solidFill>
                  <a:srgbClr val="0070C0"/>
                </a:solidFill>
              </a:rPr>
              <a:t>クライシスマッピング</a:t>
            </a:r>
            <a:endParaRPr kumimoji="1" lang="ja-JP" altLang="en-US" sz="4400" dirty="0">
              <a:solidFill>
                <a:srgbClr val="0070C0"/>
              </a:solidFill>
            </a:endParaRPr>
          </a:p>
        </p:txBody>
      </p:sp>
      <p:sp>
        <p:nvSpPr>
          <p:cNvPr id="3" name="正方形/長方形 2"/>
          <p:cNvSpPr/>
          <p:nvPr/>
        </p:nvSpPr>
        <p:spPr>
          <a:xfrm>
            <a:off x="4572000" y="5160780"/>
            <a:ext cx="4572000" cy="524503"/>
          </a:xfrm>
          <a:prstGeom prst="rect">
            <a:avLst/>
          </a:prstGeom>
        </p:spPr>
        <p:txBody>
          <a:bodyPr>
            <a:spAutoFit/>
          </a:bodyPr>
          <a:lstStyle/>
          <a:p>
            <a:r>
              <a:rPr lang="ja-JP" altLang="en-US" dirty="0" smtClean="0">
                <a:solidFill>
                  <a:srgbClr val="333333"/>
                </a:solidFill>
                <a:latin typeface="Helvetica Neue"/>
              </a:rPr>
              <a:t>本教材</a:t>
            </a:r>
            <a:r>
              <a:rPr lang="ja-JP" altLang="en-US" dirty="0">
                <a:solidFill>
                  <a:srgbClr val="333333"/>
                </a:solidFill>
                <a:latin typeface="Helvetica Neue"/>
              </a:rPr>
              <a:t>は、</a:t>
            </a:r>
            <a:r>
              <a:rPr lang="en-US" altLang="ja-JP" dirty="0" err="1">
                <a:solidFill>
                  <a:srgbClr val="333333"/>
                </a:solidFill>
                <a:latin typeface="Helvetica Neue"/>
              </a:rPr>
              <a:t>OpenStreetMap</a:t>
            </a:r>
            <a:r>
              <a:rPr lang="ja-JP" altLang="en-US" dirty="0">
                <a:solidFill>
                  <a:srgbClr val="333333"/>
                </a:solidFill>
                <a:latin typeface="Helvetica Neue"/>
              </a:rPr>
              <a:t>のキャプチャー画像を利用しています（ </a:t>
            </a:r>
            <a:r>
              <a:rPr lang="en-US" altLang="ja-JP" dirty="0">
                <a:solidFill>
                  <a:srgbClr val="333333"/>
                </a:solidFill>
                <a:latin typeface="Helvetica Neue"/>
              </a:rPr>
              <a:t>© </a:t>
            </a:r>
            <a:r>
              <a:rPr lang="en-US" altLang="ja-JP" dirty="0" err="1">
                <a:solidFill>
                  <a:srgbClr val="333333"/>
                </a:solidFill>
                <a:latin typeface="Helvetica Neue"/>
              </a:rPr>
              <a:t>OpenStreetMap</a:t>
            </a:r>
            <a:r>
              <a:rPr lang="en-US" altLang="ja-JP" dirty="0">
                <a:solidFill>
                  <a:srgbClr val="333333"/>
                </a:solidFill>
                <a:latin typeface="Helvetica Neue"/>
              </a:rPr>
              <a:t> Contributors</a:t>
            </a:r>
            <a:r>
              <a:rPr lang="ja-JP" altLang="en-US" dirty="0">
                <a:solidFill>
                  <a:srgbClr val="333333"/>
                </a:solidFill>
                <a:latin typeface="Helvetica Neue"/>
              </a:rPr>
              <a:t>）。</a:t>
            </a:r>
            <a:endParaRPr lang="ja-JP" altLang="en-US" b="0" i="0" dirty="0">
              <a:solidFill>
                <a:srgbClr val="333333"/>
              </a:solidFill>
              <a:effectLst/>
              <a:latin typeface="Helvetica Neue"/>
            </a:endParaRPr>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3"/>
          <a:stretch>
            <a:fillRect/>
          </a:stretch>
        </p:blipFill>
        <p:spPr>
          <a:xfrm>
            <a:off x="1767597" y="857071"/>
            <a:ext cx="5608806" cy="4115157"/>
          </a:xfrm>
          <a:prstGeom prst="rect">
            <a:avLst/>
          </a:prstGeom>
        </p:spPr>
      </p:pic>
      <p:sp>
        <p:nvSpPr>
          <p:cNvPr id="2" name="タイトル 1"/>
          <p:cNvSpPr>
            <a:spLocks noGrp="1"/>
          </p:cNvSpPr>
          <p:nvPr>
            <p:ph type="title"/>
          </p:nvPr>
        </p:nvSpPr>
        <p:spPr/>
        <p:txBody>
          <a:bodyPr>
            <a:noAutofit/>
          </a:bodyPr>
          <a:lstStyle/>
          <a:p>
            <a:r>
              <a:rPr lang="ja-JP" altLang="en-US" sz="3200" b="1" u="none" dirty="0">
                <a:solidFill>
                  <a:srgbClr val="0070C0"/>
                </a:solidFill>
              </a:rPr>
              <a:t>編集</a:t>
            </a:r>
            <a:r>
              <a:rPr lang="ja-JP" altLang="en-US" sz="3200" b="1" u="none" dirty="0" smtClean="0">
                <a:solidFill>
                  <a:srgbClr val="0070C0"/>
                </a:solidFill>
              </a:rPr>
              <a:t>の保存とアップロード</a:t>
            </a:r>
            <a:endParaRPr kumimoji="1" lang="ja-JP" altLang="en-US" sz="3200" b="1" u="none" dirty="0">
              <a:solidFill>
                <a:srgbClr val="0070C0"/>
              </a:solidFill>
            </a:endParaRPr>
          </a:p>
        </p:txBody>
      </p:sp>
      <p:sp>
        <p:nvSpPr>
          <p:cNvPr id="4" name="正方形/長方形 3"/>
          <p:cNvSpPr/>
          <p:nvPr/>
        </p:nvSpPr>
        <p:spPr>
          <a:xfrm>
            <a:off x="5334000" y="1123950"/>
            <a:ext cx="438150"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a:stCxn id="4" idx="1"/>
          </p:cNvCxnSpPr>
          <p:nvPr/>
        </p:nvCxnSpPr>
        <p:spPr>
          <a:xfrm flipH="1">
            <a:off x="3200400" y="1228725"/>
            <a:ext cx="2133600" cy="3619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2305050" y="1733550"/>
            <a:ext cx="304800"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866900" y="2384424"/>
            <a:ext cx="647700" cy="196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38125" y="5089594"/>
            <a:ext cx="8709436" cy="584775"/>
          </a:xfrm>
          <a:prstGeom prst="rect">
            <a:avLst/>
          </a:prstGeom>
          <a:noFill/>
        </p:spPr>
        <p:txBody>
          <a:bodyPr wrap="none" rtlCol="0">
            <a:spAutoFit/>
          </a:bodyPr>
          <a:lstStyle/>
          <a:p>
            <a:r>
              <a:rPr kumimoji="1" lang="ja-JP" altLang="en-US" sz="1600" b="1" dirty="0" smtClean="0"/>
              <a:t>「保存」をクリックし変更セットのコメントを入力する。（英文が望ましい。）</a:t>
            </a:r>
            <a:endParaRPr kumimoji="1" lang="en-US" altLang="ja-JP" sz="1600" b="1" dirty="0" smtClean="0"/>
          </a:p>
          <a:p>
            <a:r>
              <a:rPr lang="en-US" altLang="ja-JP" sz="1600" b="1" dirty="0" smtClean="0"/>
              <a:t>OSM</a:t>
            </a:r>
            <a:r>
              <a:rPr lang="ja-JP" altLang="en-US" sz="1600" b="1" dirty="0" smtClean="0"/>
              <a:t>ロゴ画像をクリック </a:t>
            </a:r>
            <a:r>
              <a:rPr lang="en-US" altLang="ja-JP" sz="1600" b="1" dirty="0" smtClean="0"/>
              <a:t>or </a:t>
            </a:r>
            <a:r>
              <a:rPr lang="ja-JP" altLang="en-US" sz="1600" b="1" dirty="0" smtClean="0"/>
              <a:t>ウインドウを閉じ、編集を終了する。数分後にアップロードが反映される。</a:t>
            </a:r>
            <a:endParaRPr kumimoji="1" lang="ja-JP" altLang="en-US" sz="1600" b="1" dirty="0"/>
          </a:p>
        </p:txBody>
      </p:sp>
    </p:spTree>
    <p:extLst>
      <p:ext uri="{BB962C8B-B14F-4D97-AF65-F5344CB8AC3E}">
        <p14:creationId xmlns:p14="http://schemas.microsoft.com/office/powerpoint/2010/main" val="3356110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エディタ（</a:t>
            </a:r>
            <a:r>
              <a:rPr kumimoji="1" lang="en-US" altLang="ja-JP" sz="3200" b="1" u="none" dirty="0" smtClean="0">
                <a:solidFill>
                  <a:srgbClr val="0070C0"/>
                </a:solidFill>
              </a:rPr>
              <a:t>JOSM</a:t>
            </a:r>
            <a:r>
              <a:rPr kumimoji="1" lang="ja-JP" altLang="en-US" sz="3200" b="1" u="none" dirty="0" smtClean="0">
                <a:solidFill>
                  <a:srgbClr val="0070C0"/>
                </a:solidFill>
              </a:rPr>
              <a:t>）の使い方</a:t>
            </a:r>
            <a:endParaRPr kumimoji="1" lang="ja-JP" altLang="en-US" sz="3200" b="1" u="none" dirty="0">
              <a:solidFill>
                <a:srgbClr val="0070C0"/>
              </a:solidFill>
            </a:endParaRPr>
          </a:p>
        </p:txBody>
      </p:sp>
      <p:sp>
        <p:nvSpPr>
          <p:cNvPr id="3" name="正方形/長方形 2"/>
          <p:cNvSpPr/>
          <p:nvPr/>
        </p:nvSpPr>
        <p:spPr>
          <a:xfrm>
            <a:off x="371475" y="4760691"/>
            <a:ext cx="8612946" cy="830997"/>
          </a:xfrm>
          <a:prstGeom prst="rect">
            <a:avLst/>
          </a:prstGeom>
        </p:spPr>
        <p:txBody>
          <a:bodyPr wrap="square">
            <a:spAutoFit/>
          </a:bodyPr>
          <a:lstStyle/>
          <a:p>
            <a:r>
              <a:rPr lang="ja-JP" altLang="en-US" sz="1600" b="1" dirty="0">
                <a:hlinkClick r:id="rId2"/>
              </a:rPr>
              <a:t>https://josm.openstreetmap.de/wiki/</a:t>
            </a:r>
            <a:r>
              <a:rPr lang="ja-JP" altLang="en-US" sz="1600" b="1" dirty="0" smtClean="0">
                <a:hlinkClick r:id="rId2"/>
              </a:rPr>
              <a:t>Ja%3AWikiStart</a:t>
            </a:r>
            <a:r>
              <a:rPr lang="ja-JP" altLang="en-US" sz="1600" b="1" dirty="0" smtClean="0"/>
              <a:t>　にアクセスし</a:t>
            </a:r>
            <a:r>
              <a:rPr lang="en-US" altLang="ja-JP" sz="1600" b="1" dirty="0" smtClean="0"/>
              <a:t>JOSM</a:t>
            </a:r>
            <a:r>
              <a:rPr lang="ja-JP" altLang="en-US" sz="1600" b="1" dirty="0"/>
              <a:t>の</a:t>
            </a:r>
            <a:r>
              <a:rPr lang="ja-JP" altLang="en-US" sz="1600" b="1" dirty="0" smtClean="0"/>
              <a:t>インストーラをダウンロードする。ダウンロードした</a:t>
            </a:r>
            <a:r>
              <a:rPr lang="en-US" altLang="ja-JP" sz="1600" b="1" dirty="0" smtClean="0"/>
              <a:t>zip</a:t>
            </a:r>
            <a:r>
              <a:rPr lang="ja-JP" altLang="en-US" sz="1600" b="1" dirty="0" smtClean="0"/>
              <a:t>を解凍し、</a:t>
            </a:r>
            <a:r>
              <a:rPr lang="en-US" altLang="ja-JP" sz="1600" b="1" dirty="0" smtClean="0"/>
              <a:t>.exe</a:t>
            </a:r>
            <a:r>
              <a:rPr lang="ja-JP" altLang="en-US" sz="1600" b="1" dirty="0" smtClean="0"/>
              <a:t>ファイルをインストールする。</a:t>
            </a:r>
            <a:endParaRPr lang="en-US" altLang="ja-JP" sz="1600" b="1" dirty="0" smtClean="0"/>
          </a:p>
          <a:p>
            <a:endParaRPr lang="ja-JP" altLang="en-US" sz="1600" b="1" dirty="0"/>
          </a:p>
        </p:txBody>
      </p:sp>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475" y="1049892"/>
            <a:ext cx="4154940" cy="3323952"/>
          </a:xfrm>
          <a:prstGeom prst="rect">
            <a:avLst/>
          </a:prstGeom>
        </p:spPr>
      </p:pic>
      <p:sp>
        <p:nvSpPr>
          <p:cNvPr id="5" name="正方形/長方形 4"/>
          <p:cNvSpPr/>
          <p:nvPr/>
        </p:nvSpPr>
        <p:spPr>
          <a:xfrm>
            <a:off x="476250" y="3552825"/>
            <a:ext cx="2676525" cy="161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803775" y="324491"/>
            <a:ext cx="2740025" cy="338554"/>
          </a:xfrm>
          <a:prstGeom prst="rect">
            <a:avLst/>
          </a:prstGeom>
        </p:spPr>
        <p:txBody>
          <a:bodyPr wrap="square">
            <a:spAutoFit/>
          </a:bodyPr>
          <a:lstStyle/>
          <a:p>
            <a:r>
              <a:rPr lang="ja-JP" altLang="en-US" sz="1600" b="1" dirty="0" smtClean="0"/>
              <a:t>： ブラウザで編集しない場合</a:t>
            </a:r>
            <a:endParaRPr lang="ja-JP" altLang="en-US" sz="1600" b="1" dirty="0"/>
          </a:p>
        </p:txBody>
      </p:sp>
      <p:pic>
        <p:nvPicPr>
          <p:cNvPr id="8" name="図 7"/>
          <p:cNvPicPr>
            <a:picLocks noChangeAspect="1"/>
          </p:cNvPicPr>
          <p:nvPr/>
        </p:nvPicPr>
        <p:blipFill>
          <a:blip r:embed="rId4"/>
          <a:stretch>
            <a:fillRect/>
          </a:stretch>
        </p:blipFill>
        <p:spPr>
          <a:xfrm>
            <a:off x="4717598" y="1049892"/>
            <a:ext cx="4273653" cy="3323952"/>
          </a:xfrm>
          <a:prstGeom prst="rect">
            <a:avLst/>
          </a:prstGeom>
        </p:spPr>
      </p:pic>
      <p:sp>
        <p:nvSpPr>
          <p:cNvPr id="9" name="正方形/長方形 8"/>
          <p:cNvSpPr/>
          <p:nvPr/>
        </p:nvSpPr>
        <p:spPr>
          <a:xfrm>
            <a:off x="7505700" y="4025900"/>
            <a:ext cx="5842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86800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28794" y="976312"/>
            <a:ext cx="3751656" cy="3762375"/>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5807" y="1338415"/>
            <a:ext cx="4093801" cy="3038167"/>
          </a:xfrm>
          <a:prstGeom prst="rect">
            <a:avLst/>
          </a:prstGeom>
        </p:spPr>
      </p:pic>
      <p:sp>
        <p:nvSpPr>
          <p:cNvPr id="6" name="正方形/長方形 5"/>
          <p:cNvSpPr/>
          <p:nvPr/>
        </p:nvSpPr>
        <p:spPr>
          <a:xfrm>
            <a:off x="466725" y="2724150"/>
            <a:ext cx="1323975"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flipV="1">
            <a:off x="1790700" y="1657350"/>
            <a:ext cx="3138094" cy="1133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000625" y="1464545"/>
            <a:ext cx="342900" cy="2499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3" name="直線矢印コネクタ 12"/>
          <p:cNvCxnSpPr>
            <a:stCxn id="11" idx="3"/>
          </p:cNvCxnSpPr>
          <p:nvPr/>
        </p:nvCxnSpPr>
        <p:spPr>
          <a:xfrm>
            <a:off x="5343525" y="1589523"/>
            <a:ext cx="430058" cy="3250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タイトル 1"/>
          <p:cNvSpPr>
            <a:spLocks noGrp="1"/>
          </p:cNvSpPr>
          <p:nvPr>
            <p:ph type="title"/>
          </p:nvPr>
        </p:nvSpPr>
        <p:spPr>
          <a:xfrm>
            <a:off x="371475" y="157691"/>
            <a:ext cx="7886700" cy="505354"/>
          </a:xfrm>
        </p:spPr>
        <p:txBody>
          <a:bodyPr>
            <a:noAutofit/>
          </a:bodyPr>
          <a:lstStyle/>
          <a:p>
            <a:r>
              <a:rPr kumimoji="1" lang="en-US" altLang="ja-JP" sz="3200" b="1" u="none" dirty="0" smtClean="0">
                <a:solidFill>
                  <a:srgbClr val="0070C0"/>
                </a:solidFill>
              </a:rPr>
              <a:t>JOSM</a:t>
            </a:r>
            <a:r>
              <a:rPr kumimoji="1" lang="ja-JP" altLang="en-US" sz="3200" b="1" u="none" dirty="0" smtClean="0">
                <a:solidFill>
                  <a:srgbClr val="0070C0"/>
                </a:solidFill>
              </a:rPr>
              <a:t>の設定</a:t>
            </a:r>
            <a:endParaRPr kumimoji="1" lang="ja-JP" altLang="en-US" sz="3200" b="1" u="none" dirty="0">
              <a:solidFill>
                <a:srgbClr val="0070C0"/>
              </a:solidFill>
            </a:endParaRPr>
          </a:p>
        </p:txBody>
      </p:sp>
      <p:sp>
        <p:nvSpPr>
          <p:cNvPr id="12" name="テキスト ボックス 11"/>
          <p:cNvSpPr txBox="1"/>
          <p:nvPr/>
        </p:nvSpPr>
        <p:spPr>
          <a:xfrm>
            <a:off x="1092522" y="5159674"/>
            <a:ext cx="6958956" cy="338554"/>
          </a:xfrm>
          <a:prstGeom prst="rect">
            <a:avLst/>
          </a:prstGeom>
          <a:noFill/>
        </p:spPr>
        <p:txBody>
          <a:bodyPr wrap="none" rtlCol="0">
            <a:spAutoFit/>
          </a:bodyPr>
          <a:lstStyle/>
          <a:p>
            <a:r>
              <a:rPr kumimoji="1" lang="ja-JP" altLang="en-US" sz="1600" b="1" dirty="0" smtClean="0"/>
              <a:t>編集＞設定をクリックし、地球アイコンから、</a:t>
            </a:r>
            <a:r>
              <a:rPr kumimoji="1" lang="en-US" altLang="ja-JP" sz="1600" b="1" dirty="0" smtClean="0"/>
              <a:t>OSM</a:t>
            </a:r>
            <a:r>
              <a:rPr kumimoji="1" lang="ja-JP" altLang="en-US" sz="1600" b="1" dirty="0" smtClean="0"/>
              <a:t>のアカウント情報を入力する。</a:t>
            </a:r>
            <a:endParaRPr kumimoji="1" lang="ja-JP" altLang="en-US" sz="1600" b="1" dirty="0"/>
          </a:p>
        </p:txBody>
      </p:sp>
    </p:spTree>
    <p:extLst>
      <p:ext uri="{BB962C8B-B14F-4D97-AF65-F5344CB8AC3E}">
        <p14:creationId xmlns:p14="http://schemas.microsoft.com/office/powerpoint/2010/main" val="19031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ja-JP" altLang="en-US" sz="3200" b="1" u="none" dirty="0" smtClean="0">
                <a:solidFill>
                  <a:srgbClr val="0070C0"/>
                </a:solidFill>
              </a:rPr>
              <a:t>編集</a:t>
            </a:r>
            <a:r>
              <a:rPr lang="ja-JP" altLang="en-US" sz="3200" b="1" u="none" dirty="0">
                <a:solidFill>
                  <a:srgbClr val="0070C0"/>
                </a:solidFill>
              </a:rPr>
              <a:t>範囲</a:t>
            </a:r>
            <a:r>
              <a:rPr lang="ja-JP" altLang="en-US" sz="3200" b="1" u="none" dirty="0" smtClean="0">
                <a:solidFill>
                  <a:srgbClr val="0070C0"/>
                </a:solidFill>
              </a:rPr>
              <a:t>のダウンロード</a:t>
            </a:r>
            <a:endParaRPr kumimoji="1" lang="ja-JP" altLang="en-US" sz="3200"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100" y="1353164"/>
            <a:ext cx="4057913" cy="3008671"/>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2688" y="1353164"/>
            <a:ext cx="4984750" cy="2990850"/>
          </a:xfrm>
          <a:prstGeom prst="rect">
            <a:avLst/>
          </a:prstGeom>
        </p:spPr>
      </p:pic>
      <p:sp>
        <p:nvSpPr>
          <p:cNvPr id="6" name="正方形/長方形 5"/>
          <p:cNvSpPr/>
          <p:nvPr/>
        </p:nvSpPr>
        <p:spPr>
          <a:xfrm>
            <a:off x="38100" y="2181225"/>
            <a:ext cx="166687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a:off x="1704975" y="2233613"/>
            <a:ext cx="2609850" cy="47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6096000" y="4162425"/>
            <a:ext cx="42862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テキスト ボックス 9"/>
          <p:cNvSpPr txBox="1"/>
          <p:nvPr/>
        </p:nvSpPr>
        <p:spPr>
          <a:xfrm>
            <a:off x="1935701" y="4949896"/>
            <a:ext cx="5272597" cy="584775"/>
          </a:xfrm>
          <a:prstGeom prst="rect">
            <a:avLst/>
          </a:prstGeom>
          <a:noFill/>
        </p:spPr>
        <p:txBody>
          <a:bodyPr wrap="none" rtlCol="0">
            <a:spAutoFit/>
          </a:bodyPr>
          <a:lstStyle/>
          <a:p>
            <a:r>
              <a:rPr kumimoji="1" lang="ja-JP" altLang="en-US" sz="1600" b="1" dirty="0" smtClean="0"/>
              <a:t>ファイル＞</a:t>
            </a:r>
            <a:r>
              <a:rPr kumimoji="1" lang="en-US" altLang="ja-JP" sz="1600" b="1" dirty="0" smtClean="0"/>
              <a:t>OSM</a:t>
            </a:r>
            <a:r>
              <a:rPr kumimoji="1" lang="ja-JP" altLang="en-US" sz="1600" b="1" dirty="0" smtClean="0"/>
              <a:t>からのダウンロードをクリックする。</a:t>
            </a:r>
            <a:endParaRPr kumimoji="1" lang="en-US" altLang="ja-JP" sz="1600" b="1" dirty="0" smtClean="0"/>
          </a:p>
          <a:p>
            <a:r>
              <a:rPr lang="ja-JP" altLang="en-US" sz="1600" b="1" dirty="0" smtClean="0"/>
              <a:t>編集したい範囲をドラックし、ダウンロードをクリックする。</a:t>
            </a:r>
            <a:endParaRPr kumimoji="1" lang="ja-JP" altLang="en-US" sz="1600" b="1" dirty="0"/>
          </a:p>
        </p:txBody>
      </p:sp>
      <p:sp>
        <p:nvSpPr>
          <p:cNvPr id="2" name="テキスト ボックス 1"/>
          <p:cNvSpPr txBox="1"/>
          <p:nvPr/>
        </p:nvSpPr>
        <p:spPr>
          <a:xfrm>
            <a:off x="6010041" y="4361835"/>
            <a:ext cx="3137397" cy="308418"/>
          </a:xfrm>
          <a:prstGeom prst="rect">
            <a:avLst/>
          </a:prstGeom>
          <a:noFill/>
        </p:spPr>
        <p:txBody>
          <a:bodyPr wrap="none" rtlCol="0">
            <a:spAutoFit/>
          </a:bodyPr>
          <a:lstStyle/>
          <a:p>
            <a:r>
              <a:rPr kumimoji="1" lang="en-US" altLang="ja-JP" dirty="0" smtClean="0"/>
              <a:t>※</a:t>
            </a:r>
            <a:r>
              <a:rPr kumimoji="1" lang="ja-JP" altLang="en-US" dirty="0" smtClean="0"/>
              <a:t>地図の移動は右クリックを使用する。</a:t>
            </a:r>
            <a:endParaRPr kumimoji="1" lang="ja-JP" altLang="en-US" dirty="0"/>
          </a:p>
        </p:txBody>
      </p:sp>
    </p:spTree>
    <p:extLst>
      <p:ext uri="{BB962C8B-B14F-4D97-AF65-F5344CB8AC3E}">
        <p14:creationId xmlns:p14="http://schemas.microsoft.com/office/powerpoint/2010/main" val="222844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500" y="1275212"/>
            <a:ext cx="4124325" cy="3164576"/>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46754" y="1275212"/>
            <a:ext cx="4116521" cy="3164576"/>
          </a:xfrm>
          <a:prstGeom prst="rect">
            <a:avLst/>
          </a:prstGeom>
        </p:spPr>
      </p:pic>
      <p:sp>
        <p:nvSpPr>
          <p:cNvPr id="3" name="正方形/長方形 2"/>
          <p:cNvSpPr/>
          <p:nvPr/>
        </p:nvSpPr>
        <p:spPr>
          <a:xfrm>
            <a:off x="1057275" y="1328738"/>
            <a:ext cx="123825"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994397" y="5038725"/>
            <a:ext cx="5117106" cy="584775"/>
          </a:xfrm>
          <a:prstGeom prst="rect">
            <a:avLst/>
          </a:prstGeom>
          <a:noFill/>
        </p:spPr>
        <p:txBody>
          <a:bodyPr wrap="none" rtlCol="0">
            <a:spAutoFit/>
          </a:bodyPr>
          <a:lstStyle/>
          <a:p>
            <a:r>
              <a:rPr kumimoji="1" lang="ja-JP" altLang="en-US" sz="1600" b="1" dirty="0" smtClean="0"/>
              <a:t>画像から背景地図を追加する。</a:t>
            </a:r>
            <a:endParaRPr kumimoji="1" lang="en-US" altLang="ja-JP" sz="1600" b="1" dirty="0" smtClean="0"/>
          </a:p>
          <a:p>
            <a:r>
              <a:rPr lang="ja-JP" altLang="en-US" sz="1600" b="1" dirty="0"/>
              <a:t>追加</a:t>
            </a:r>
            <a:r>
              <a:rPr lang="ja-JP" altLang="en-US" sz="1600" b="1" dirty="0" smtClean="0"/>
              <a:t>された背景画像は、右上のウインドウに表示される。</a:t>
            </a:r>
            <a:endParaRPr kumimoji="1" lang="ja-JP" altLang="en-US" sz="1600" b="1" dirty="0"/>
          </a:p>
        </p:txBody>
      </p:sp>
      <p:cxnSp>
        <p:nvCxnSpPr>
          <p:cNvPr id="8" name="直線矢印コネクタ 7"/>
          <p:cNvCxnSpPr/>
          <p:nvPr/>
        </p:nvCxnSpPr>
        <p:spPr>
          <a:xfrm>
            <a:off x="1181100" y="1366838"/>
            <a:ext cx="6743700" cy="338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602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r="50156" b="3907"/>
          <a:stretch/>
        </p:blipFill>
        <p:spPr>
          <a:xfrm>
            <a:off x="1541888" y="23396"/>
            <a:ext cx="6669823" cy="5143500"/>
          </a:xfrm>
          <a:prstGeom prst="rect">
            <a:avLst/>
          </a:prstGeom>
        </p:spPr>
      </p:pic>
      <p:sp>
        <p:nvSpPr>
          <p:cNvPr id="5" name="正方形/長方形 4"/>
          <p:cNvSpPr/>
          <p:nvPr/>
        </p:nvSpPr>
        <p:spPr>
          <a:xfrm>
            <a:off x="1513313" y="575846"/>
            <a:ext cx="210712"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7" name="直線矢印コネクタ 6"/>
          <p:cNvCxnSpPr>
            <a:stCxn id="5" idx="3"/>
          </p:cNvCxnSpPr>
          <p:nvPr/>
        </p:nvCxnSpPr>
        <p:spPr>
          <a:xfrm>
            <a:off x="1724025" y="661571"/>
            <a:ext cx="1562100" cy="1419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4324348" y="1765012"/>
            <a:ext cx="2219385" cy="1963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229225" y="3471446"/>
            <a:ext cx="419100"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ボックス 7"/>
          <p:cNvSpPr txBox="1"/>
          <p:nvPr/>
        </p:nvSpPr>
        <p:spPr>
          <a:xfrm>
            <a:off x="1970211" y="5166896"/>
            <a:ext cx="5194051" cy="584775"/>
          </a:xfrm>
          <a:prstGeom prst="rect">
            <a:avLst/>
          </a:prstGeom>
          <a:noFill/>
        </p:spPr>
        <p:txBody>
          <a:bodyPr wrap="none" rtlCol="0">
            <a:spAutoFit/>
          </a:bodyPr>
          <a:lstStyle/>
          <a:p>
            <a:r>
              <a:rPr kumimoji="1" lang="ja-JP" altLang="en-US" sz="1600" b="1" dirty="0" smtClean="0"/>
              <a:t>地物を追加するアイコンをクリックし、ポリゴンを描画する。</a:t>
            </a:r>
            <a:endParaRPr kumimoji="1" lang="en-US" altLang="ja-JP" sz="1600" b="1" dirty="0" smtClean="0"/>
          </a:p>
          <a:p>
            <a:r>
              <a:rPr lang="ja-JP" altLang="en-US" sz="1600" b="1" dirty="0" smtClean="0"/>
              <a:t>追加ボタンから</a:t>
            </a:r>
            <a:r>
              <a:rPr lang="en-US" altLang="ja-JP" sz="1600" b="1" dirty="0" smtClean="0"/>
              <a:t>source</a:t>
            </a:r>
            <a:r>
              <a:rPr lang="ja-JP" altLang="en-US" sz="1600" b="1" dirty="0" smtClean="0"/>
              <a:t>などタグを追加し、</a:t>
            </a:r>
            <a:r>
              <a:rPr lang="en-US" altLang="ja-JP" sz="1600" b="1" dirty="0" smtClean="0"/>
              <a:t>ok</a:t>
            </a:r>
            <a:r>
              <a:rPr lang="ja-JP" altLang="en-US" sz="1600" b="1" dirty="0" smtClean="0"/>
              <a:t>をクリックする。</a:t>
            </a:r>
            <a:endParaRPr kumimoji="1" lang="ja-JP" altLang="en-US" sz="1600" b="1" dirty="0"/>
          </a:p>
        </p:txBody>
      </p:sp>
      <p:sp>
        <p:nvSpPr>
          <p:cNvPr id="9" name="テキスト ボックス 8"/>
          <p:cNvSpPr txBox="1"/>
          <p:nvPr/>
        </p:nvSpPr>
        <p:spPr>
          <a:xfrm>
            <a:off x="141561" y="1765012"/>
            <a:ext cx="1277663" cy="3293209"/>
          </a:xfrm>
          <a:prstGeom prst="rect">
            <a:avLst/>
          </a:prstGeom>
          <a:noFill/>
        </p:spPr>
        <p:txBody>
          <a:bodyPr wrap="square" rtlCol="0">
            <a:spAutoFit/>
          </a:bodyPr>
          <a:lstStyle/>
          <a:p>
            <a:r>
              <a:rPr kumimoji="1" lang="ja-JP" altLang="en-US" sz="1600" b="1" dirty="0" smtClean="0"/>
              <a:t>ラインやポイントは描画後にダブルクリック。</a:t>
            </a:r>
            <a:endParaRPr kumimoji="1" lang="en-US" altLang="ja-JP" sz="1600" b="1" dirty="0" smtClean="0"/>
          </a:p>
          <a:p>
            <a:endParaRPr lang="en-US" altLang="ja-JP" sz="1600" b="1" dirty="0"/>
          </a:p>
          <a:p>
            <a:r>
              <a:rPr kumimoji="1" lang="ja-JP" altLang="en-US" sz="1600" b="1" dirty="0" smtClean="0"/>
              <a:t>ポリゴンはポリゴンを閉じる。</a:t>
            </a:r>
            <a:endParaRPr kumimoji="1" lang="en-US" altLang="ja-JP" sz="1600" b="1" dirty="0" smtClean="0"/>
          </a:p>
          <a:p>
            <a:endParaRPr lang="en-US" altLang="ja-JP" sz="1600" b="1" dirty="0"/>
          </a:p>
          <a:p>
            <a:r>
              <a:rPr kumimoji="1" lang="ja-JP" altLang="en-US" sz="1600" b="1" dirty="0" smtClean="0"/>
              <a:t>削除は選択</a:t>
            </a:r>
            <a:r>
              <a:rPr lang="ja-JP" altLang="en-US" sz="1600" b="1" dirty="0" smtClean="0"/>
              <a:t>アイコンで選択し、</a:t>
            </a:r>
            <a:r>
              <a:rPr lang="en-US" altLang="ja-JP" sz="1600" b="1" dirty="0" smtClean="0"/>
              <a:t>Delete</a:t>
            </a:r>
            <a:r>
              <a:rPr lang="ja-JP" altLang="en-US" sz="1600" b="1" dirty="0" smtClean="0"/>
              <a:t>を押す。</a:t>
            </a:r>
            <a:endParaRPr kumimoji="1" lang="ja-JP" altLang="en-US" sz="1600" b="1" dirty="0"/>
          </a:p>
        </p:txBody>
      </p:sp>
      <p:sp>
        <p:nvSpPr>
          <p:cNvPr id="2" name="正方形/長方形 1"/>
          <p:cNvSpPr/>
          <p:nvPr/>
        </p:nvSpPr>
        <p:spPr>
          <a:xfrm>
            <a:off x="6715125" y="2457450"/>
            <a:ext cx="3429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H="1">
            <a:off x="6149666" y="2595146"/>
            <a:ext cx="788135" cy="262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345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1420" y="1052512"/>
            <a:ext cx="4416670" cy="3400425"/>
          </a:xfrm>
          <a:prstGeom prst="rect">
            <a:avLst/>
          </a:prstGeom>
        </p:spPr>
      </p:pic>
      <p:sp>
        <p:nvSpPr>
          <p:cNvPr id="4" name="正方形/長方形 3"/>
          <p:cNvSpPr/>
          <p:nvPr/>
        </p:nvSpPr>
        <p:spPr>
          <a:xfrm>
            <a:off x="301420" y="2371725"/>
            <a:ext cx="1374980"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5" name="図 4"/>
          <p:cNvPicPr>
            <a:picLocks noChangeAspect="1"/>
          </p:cNvPicPr>
          <p:nvPr/>
        </p:nvPicPr>
        <p:blipFill>
          <a:blip r:embed="rId3"/>
          <a:stretch>
            <a:fillRect/>
          </a:stretch>
        </p:blipFill>
        <p:spPr>
          <a:xfrm>
            <a:off x="5429250" y="321468"/>
            <a:ext cx="2733675" cy="4100513"/>
          </a:xfrm>
          <a:prstGeom prst="rect">
            <a:avLst/>
          </a:prstGeom>
        </p:spPr>
      </p:pic>
      <p:sp>
        <p:nvSpPr>
          <p:cNvPr id="6" name="テキスト ボックス 5"/>
          <p:cNvSpPr txBox="1"/>
          <p:nvPr/>
        </p:nvSpPr>
        <p:spPr>
          <a:xfrm>
            <a:off x="1593460" y="4972050"/>
            <a:ext cx="5957080" cy="584775"/>
          </a:xfrm>
          <a:prstGeom prst="rect">
            <a:avLst/>
          </a:prstGeom>
          <a:noFill/>
        </p:spPr>
        <p:txBody>
          <a:bodyPr wrap="none" rtlCol="0">
            <a:spAutoFit/>
          </a:bodyPr>
          <a:lstStyle/>
          <a:p>
            <a:r>
              <a:rPr kumimoji="1" lang="ja-JP" altLang="en-US" sz="1600" b="1" dirty="0" smtClean="0"/>
              <a:t>編集＞データをアップロードクリックする。</a:t>
            </a:r>
            <a:endParaRPr kumimoji="1" lang="en-US" altLang="ja-JP" sz="1600" b="1" dirty="0" smtClean="0"/>
          </a:p>
          <a:p>
            <a:r>
              <a:rPr lang="ja-JP" altLang="en-US" sz="1600" b="1" dirty="0" smtClean="0"/>
              <a:t>変更</a:t>
            </a:r>
            <a:r>
              <a:rPr lang="ja-JP" altLang="en-US" sz="1600" b="1" dirty="0"/>
              <a:t>セット</a:t>
            </a:r>
            <a:r>
              <a:rPr lang="ja-JP" altLang="en-US" sz="1600" b="1" dirty="0" smtClean="0"/>
              <a:t>のコメントや、データソースを入力し、アップロードを行う。</a:t>
            </a:r>
            <a:endParaRPr kumimoji="1" lang="ja-JP" altLang="en-US" sz="1600" b="1" dirty="0"/>
          </a:p>
        </p:txBody>
      </p:sp>
      <p:sp>
        <p:nvSpPr>
          <p:cNvPr id="2" name="正方形/長方形 1"/>
          <p:cNvSpPr/>
          <p:nvPr/>
        </p:nvSpPr>
        <p:spPr>
          <a:xfrm>
            <a:off x="5934075" y="4124325"/>
            <a:ext cx="7620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4" idx="3"/>
          </p:cNvCxnSpPr>
          <p:nvPr/>
        </p:nvCxnSpPr>
        <p:spPr>
          <a:xfrm>
            <a:off x="1676400" y="2419350"/>
            <a:ext cx="418147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078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7695" y="382678"/>
            <a:ext cx="5868610" cy="4511494"/>
          </a:xfrm>
          <a:prstGeom prst="rect">
            <a:avLst/>
          </a:prstGeom>
        </p:spPr>
      </p:pic>
      <p:sp>
        <p:nvSpPr>
          <p:cNvPr id="2" name="テキスト ボックス 1"/>
          <p:cNvSpPr txBox="1"/>
          <p:nvPr/>
        </p:nvSpPr>
        <p:spPr>
          <a:xfrm>
            <a:off x="2532018" y="5143500"/>
            <a:ext cx="4079963" cy="338554"/>
          </a:xfrm>
          <a:prstGeom prst="rect">
            <a:avLst/>
          </a:prstGeom>
          <a:noFill/>
        </p:spPr>
        <p:txBody>
          <a:bodyPr wrap="none" rtlCol="0">
            <a:spAutoFit/>
          </a:bodyPr>
          <a:lstStyle/>
          <a:p>
            <a:r>
              <a:rPr kumimoji="1" lang="ja-JP" altLang="en-US" sz="1600" b="1" dirty="0" smtClean="0"/>
              <a:t>数分後にアップロードした地物が追加される。</a:t>
            </a:r>
            <a:endParaRPr kumimoji="1" lang="ja-JP" altLang="en-US" sz="1600" b="1" dirty="0"/>
          </a:p>
        </p:txBody>
      </p:sp>
    </p:spTree>
    <p:extLst>
      <p:ext uri="{BB962C8B-B14F-4D97-AF65-F5344CB8AC3E}">
        <p14:creationId xmlns:p14="http://schemas.microsoft.com/office/powerpoint/2010/main" val="301012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5471" y="1203697"/>
            <a:ext cx="4306529" cy="3307605"/>
          </a:xfrm>
          <a:prstGeom prst="rect">
            <a:avLst/>
          </a:prstGeom>
        </p:spPr>
      </p:pic>
      <p:pic>
        <p:nvPicPr>
          <p:cNvPr id="4" name="図 3"/>
          <p:cNvPicPr>
            <a:picLocks noChangeAspect="1"/>
          </p:cNvPicPr>
          <p:nvPr/>
        </p:nvPicPr>
        <p:blipFill>
          <a:blip r:embed="rId3"/>
          <a:stretch>
            <a:fillRect/>
          </a:stretch>
        </p:blipFill>
        <p:spPr>
          <a:xfrm>
            <a:off x="4786620" y="1203698"/>
            <a:ext cx="4221842" cy="2778368"/>
          </a:xfrm>
          <a:prstGeom prst="rect">
            <a:avLst/>
          </a:prstGeom>
        </p:spPr>
      </p:pic>
      <p:sp>
        <p:nvSpPr>
          <p:cNvPr id="5" name="テキスト ボックス 4"/>
          <p:cNvSpPr txBox="1"/>
          <p:nvPr/>
        </p:nvSpPr>
        <p:spPr>
          <a:xfrm>
            <a:off x="1767704" y="4781550"/>
            <a:ext cx="5718232" cy="584775"/>
          </a:xfrm>
          <a:prstGeom prst="rect">
            <a:avLst/>
          </a:prstGeom>
          <a:noFill/>
        </p:spPr>
        <p:txBody>
          <a:bodyPr wrap="none" rtlCol="0">
            <a:spAutoFit/>
          </a:bodyPr>
          <a:lstStyle/>
          <a:p>
            <a:r>
              <a:rPr kumimoji="1" lang="ja-JP" altLang="en-US" sz="1600" b="1" dirty="0" smtClean="0"/>
              <a:t>編集＞名前をつけて保存　をクリックし作業ファイルを保存する。</a:t>
            </a:r>
            <a:endParaRPr kumimoji="1" lang="en-US" altLang="ja-JP" sz="1600" b="1" dirty="0" smtClean="0"/>
          </a:p>
          <a:p>
            <a:r>
              <a:rPr lang="ja-JP" altLang="en-US" sz="1600" b="1" dirty="0"/>
              <a:t>再開</a:t>
            </a:r>
            <a:r>
              <a:rPr lang="ja-JP" altLang="en-US" sz="1600" b="1" dirty="0" smtClean="0"/>
              <a:t>する場合は編集＞開く　で保存したファイルを選択する。</a:t>
            </a:r>
            <a:endParaRPr kumimoji="1" lang="ja-JP" altLang="en-US" sz="1600" b="1" dirty="0"/>
          </a:p>
        </p:txBody>
      </p:sp>
      <p:sp>
        <p:nvSpPr>
          <p:cNvPr id="2" name="正方形/長方形 1"/>
          <p:cNvSpPr/>
          <p:nvPr/>
        </p:nvSpPr>
        <p:spPr>
          <a:xfrm>
            <a:off x="265471" y="1762125"/>
            <a:ext cx="1363304"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2" idx="3"/>
          </p:cNvCxnSpPr>
          <p:nvPr/>
        </p:nvCxnSpPr>
        <p:spPr>
          <a:xfrm>
            <a:off x="1628775" y="1800225"/>
            <a:ext cx="458152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133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b="1" u="none" dirty="0" smtClean="0">
                <a:solidFill>
                  <a:srgbClr val="0070C0"/>
                </a:solidFill>
              </a:rPr>
              <a:t>GPS</a:t>
            </a:r>
            <a:r>
              <a:rPr kumimoji="1" lang="ja-JP" altLang="en-US" b="1" u="none" dirty="0" smtClean="0">
                <a:solidFill>
                  <a:srgbClr val="0070C0"/>
                </a:solidFill>
              </a:rPr>
              <a:t>データを読み込む</a:t>
            </a:r>
            <a:endParaRPr kumimoji="1" lang="ja-JP" altLang="en-US"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7001" y="1044308"/>
            <a:ext cx="4444999" cy="3406448"/>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4400" y="1044308"/>
            <a:ext cx="4419600" cy="3397568"/>
          </a:xfrm>
          <a:prstGeom prst="rect">
            <a:avLst/>
          </a:prstGeom>
        </p:spPr>
      </p:pic>
      <p:sp>
        <p:nvSpPr>
          <p:cNvPr id="5" name="正方形/長方形 4"/>
          <p:cNvSpPr/>
          <p:nvPr/>
        </p:nvSpPr>
        <p:spPr>
          <a:xfrm>
            <a:off x="127001" y="1285875"/>
            <a:ext cx="1387474"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5" idx="3"/>
          </p:cNvCxnSpPr>
          <p:nvPr/>
        </p:nvCxnSpPr>
        <p:spPr>
          <a:xfrm>
            <a:off x="1514475" y="1333500"/>
            <a:ext cx="3419475" cy="390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767704" y="4781550"/>
            <a:ext cx="6383479" cy="830997"/>
          </a:xfrm>
          <a:prstGeom prst="rect">
            <a:avLst/>
          </a:prstGeom>
          <a:noFill/>
        </p:spPr>
        <p:txBody>
          <a:bodyPr wrap="none" rtlCol="0">
            <a:spAutoFit/>
          </a:bodyPr>
          <a:lstStyle/>
          <a:p>
            <a:r>
              <a:rPr lang="ja-JP" altLang="en-US" sz="1600" b="1" dirty="0"/>
              <a:t>ファイル</a:t>
            </a:r>
            <a:r>
              <a:rPr kumimoji="1" lang="ja-JP" altLang="en-US" sz="1600" b="1" dirty="0" smtClean="0"/>
              <a:t>＞開く　をクリックし</a:t>
            </a:r>
            <a:r>
              <a:rPr kumimoji="1" lang="en-US" altLang="ja-JP" sz="1600" b="1" dirty="0" smtClean="0"/>
              <a:t>.</a:t>
            </a:r>
            <a:r>
              <a:rPr kumimoji="1" lang="en-US" altLang="ja-JP" sz="1600" b="1" dirty="0" err="1" smtClean="0"/>
              <a:t>gpx</a:t>
            </a:r>
            <a:r>
              <a:rPr kumimoji="1" lang="ja-JP" altLang="en-US" sz="1600" b="1" dirty="0" smtClean="0"/>
              <a:t>ファイルを選択する。</a:t>
            </a:r>
            <a:endParaRPr kumimoji="1" lang="en-US" altLang="ja-JP" sz="1600" b="1" dirty="0" smtClean="0"/>
          </a:p>
          <a:p>
            <a:r>
              <a:rPr kumimoji="1" lang="en-US" altLang="ja-JP" sz="1600" b="1" dirty="0" smtClean="0"/>
              <a:t>GPS</a:t>
            </a:r>
            <a:r>
              <a:rPr kumimoji="1" lang="ja-JP" altLang="en-US" sz="1600" b="1" dirty="0" smtClean="0"/>
              <a:t>データが表示されるため、編集などに</a:t>
            </a:r>
            <a:r>
              <a:rPr lang="ja-JP" altLang="en-US" sz="1600" b="1" dirty="0"/>
              <a:t>利用</a:t>
            </a:r>
            <a:r>
              <a:rPr lang="ja-JP" altLang="en-US" sz="1600" b="1" dirty="0" smtClean="0"/>
              <a:t>することができる。</a:t>
            </a:r>
            <a:endParaRPr lang="en-US" altLang="ja-JP" sz="1600" b="1" dirty="0" smtClean="0"/>
          </a:p>
          <a:p>
            <a:r>
              <a:rPr lang="ja-JP" altLang="en-US" sz="1600" b="1" dirty="0"/>
              <a:t>ファイル＞</a:t>
            </a:r>
            <a:r>
              <a:rPr lang="ja-JP" altLang="en-US" sz="1600" b="1" dirty="0" smtClean="0"/>
              <a:t>新規</a:t>
            </a:r>
            <a:r>
              <a:rPr lang="ja-JP" altLang="en-US" sz="1600" b="1" dirty="0"/>
              <a:t>レイヤ</a:t>
            </a:r>
            <a:r>
              <a:rPr lang="ja-JP" altLang="en-US" sz="1600" b="1" dirty="0" smtClean="0"/>
              <a:t>ーを作成　をクリックするとレイヤの作成ができる。</a:t>
            </a:r>
            <a:endParaRPr lang="en-US" altLang="ja-JP" sz="1600" b="1" dirty="0" smtClean="0"/>
          </a:p>
        </p:txBody>
      </p:sp>
    </p:spTree>
    <p:extLst>
      <p:ext uri="{BB962C8B-B14F-4D97-AF65-F5344CB8AC3E}">
        <p14:creationId xmlns:p14="http://schemas.microsoft.com/office/powerpoint/2010/main" val="2977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164002"/>
            <a:ext cx="7886700" cy="505354"/>
          </a:xfrm>
        </p:spPr>
        <p:txBody>
          <a:bodyPr>
            <a:noAutofit/>
          </a:bodyPr>
          <a:lstStyle/>
          <a:p>
            <a:r>
              <a:rPr lang="en-GB" altLang="ja-JP" sz="3200" b="1" u="none" dirty="0" smtClean="0">
                <a:solidFill>
                  <a:srgbClr val="0070C0"/>
                </a:solidFill>
              </a:rPr>
              <a:t>OpenStreetMap</a:t>
            </a:r>
            <a:r>
              <a:rPr lang="ja-JP" altLang="en-US" sz="3200" b="1" u="none" dirty="0" smtClean="0">
                <a:solidFill>
                  <a:srgbClr val="0070C0"/>
                </a:solidFill>
              </a:rPr>
              <a:t>とは？</a:t>
            </a:r>
            <a:endParaRPr kumimoji="1" lang="ja-JP" altLang="en-US" sz="3200" b="1" u="none" dirty="0">
              <a:solidFill>
                <a:srgbClr val="0070C0"/>
              </a:solidFill>
            </a:endParaRPr>
          </a:p>
        </p:txBody>
      </p:sp>
      <p:sp>
        <p:nvSpPr>
          <p:cNvPr id="3" name="テキスト ボックス 2"/>
          <p:cNvSpPr txBox="1"/>
          <p:nvPr/>
        </p:nvSpPr>
        <p:spPr>
          <a:xfrm>
            <a:off x="1" y="1262744"/>
            <a:ext cx="9144000" cy="2677656"/>
          </a:xfrm>
          <a:prstGeom prst="rect">
            <a:avLst/>
          </a:prstGeom>
          <a:noFill/>
        </p:spPr>
        <p:txBody>
          <a:bodyPr wrap="square" rtlCol="0">
            <a:spAutoFit/>
          </a:bodyPr>
          <a:lstStyle/>
          <a:p>
            <a:r>
              <a:rPr kumimoji="1" lang="ja-JP" altLang="en-US" sz="2800" dirty="0" smtClean="0"/>
              <a:t>・</a:t>
            </a:r>
            <a:r>
              <a:rPr kumimoji="1" lang="en-US" altLang="ja-JP" sz="2800" dirty="0" err="1" smtClean="0"/>
              <a:t>OpenStreetMap</a:t>
            </a:r>
            <a:r>
              <a:rPr kumimoji="1" lang="ja-JP" altLang="en-US" sz="2800" dirty="0" smtClean="0"/>
              <a:t>（</a:t>
            </a:r>
            <a:r>
              <a:rPr kumimoji="1" lang="en-US" altLang="ja-JP" sz="2800" dirty="0" smtClean="0"/>
              <a:t>OSM</a:t>
            </a:r>
            <a:r>
              <a:rPr kumimoji="1" lang="ja-JP" altLang="en-US" sz="2800" dirty="0" smtClean="0"/>
              <a:t>）は、誰もが利用できるフリーの地理情報データを作成するプロジェクト</a:t>
            </a:r>
            <a:endParaRPr kumimoji="1" lang="en-US" altLang="ja-JP" sz="2800" dirty="0" smtClean="0"/>
          </a:p>
          <a:p>
            <a:endParaRPr kumimoji="1" lang="en-US" altLang="ja-JP" sz="2800" dirty="0" smtClean="0"/>
          </a:p>
          <a:p>
            <a:r>
              <a:rPr lang="ja-JP" altLang="en-US" sz="2800" dirty="0" smtClean="0"/>
              <a:t>・アカウントを登録していれば、地図の編集が自由にできる</a:t>
            </a:r>
            <a:endParaRPr lang="en-US" altLang="ja-JP" sz="2800" dirty="0" smtClean="0"/>
          </a:p>
          <a:p>
            <a:endParaRPr lang="en-US" altLang="ja-JP" sz="2800" dirty="0" smtClean="0"/>
          </a:p>
          <a:p>
            <a:r>
              <a:rPr kumimoji="1" lang="ja-JP" altLang="en-US" sz="2800" dirty="0" smtClean="0"/>
              <a:t>・作成した地理情報データを自由に利用することができる</a:t>
            </a:r>
            <a:endParaRPr kumimoji="1" lang="ja-JP" altLang="en-US" sz="2800" dirty="0"/>
          </a:p>
        </p:txBody>
      </p:sp>
      <p:sp>
        <p:nvSpPr>
          <p:cNvPr id="4" name="正方形/長方形 3"/>
          <p:cNvSpPr/>
          <p:nvPr/>
        </p:nvSpPr>
        <p:spPr>
          <a:xfrm>
            <a:off x="5730921" y="5127177"/>
            <a:ext cx="3285708" cy="308418"/>
          </a:xfrm>
          <a:prstGeom prst="rect">
            <a:avLst/>
          </a:prstGeom>
        </p:spPr>
        <p:txBody>
          <a:bodyPr wrap="none">
            <a:spAutoFit/>
          </a:bodyPr>
          <a:lstStyle/>
          <a:p>
            <a:r>
              <a:rPr lang="ja-JP" altLang="en-US" dirty="0">
                <a:hlinkClick r:id="rId2"/>
              </a:rPr>
              <a:t>https://openstreetmap.jp</a:t>
            </a:r>
            <a:r>
              <a:rPr lang="ja-JP" altLang="en-US" dirty="0" smtClean="0">
                <a:hlinkClick r:id="rId2"/>
              </a:rPr>
              <a:t>/</a:t>
            </a:r>
            <a:r>
              <a:rPr lang="ja-JP" altLang="en-US" dirty="0" smtClean="0"/>
              <a:t>　を参考に作成</a:t>
            </a:r>
            <a:endParaRPr lang="en-US" altLang="ja-JP" dirty="0" smtClean="0"/>
          </a:p>
        </p:txBody>
      </p:sp>
    </p:spTree>
    <p:extLst>
      <p:ext uri="{BB962C8B-B14F-4D97-AF65-F5344CB8AC3E}">
        <p14:creationId xmlns:p14="http://schemas.microsoft.com/office/powerpoint/2010/main" val="859301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smtClean="0">
                <a:solidFill>
                  <a:srgbClr val="0070C0"/>
                </a:solidFill>
              </a:rPr>
              <a:t>OSM</a:t>
            </a:r>
            <a:r>
              <a:rPr kumimoji="1" lang="ja-JP" altLang="en-US" sz="4400" b="1" u="none" dirty="0" smtClean="0">
                <a:solidFill>
                  <a:srgbClr val="0070C0"/>
                </a:solidFill>
              </a:rPr>
              <a:t>データ</a:t>
            </a:r>
            <a:r>
              <a:rPr lang="ja-JP" altLang="en-US" sz="4400" b="1" u="none" dirty="0" smtClean="0">
                <a:solidFill>
                  <a:srgbClr val="0070C0"/>
                </a:solidFill>
              </a:rPr>
              <a:t>の利用</a:t>
            </a:r>
            <a:endParaRPr kumimoji="1" lang="ja-JP" altLang="en-US" sz="4400" b="1" u="none" dirty="0">
              <a:solidFill>
                <a:srgbClr val="0070C0"/>
              </a:solidFill>
            </a:endParaRPr>
          </a:p>
        </p:txBody>
      </p:sp>
    </p:spTree>
    <p:extLst>
      <p:ext uri="{BB962C8B-B14F-4D97-AF65-F5344CB8AC3E}">
        <p14:creationId xmlns:p14="http://schemas.microsoft.com/office/powerpoint/2010/main" val="318548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データを利用する</a:t>
            </a:r>
            <a:endParaRPr kumimoji="1" lang="ja-JP" altLang="en-US" sz="3200"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2874" y="1136650"/>
            <a:ext cx="4302125" cy="344170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93266" y="1136650"/>
            <a:ext cx="4291716" cy="3441700"/>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2666537"/>
            <a:ext cx="2228850" cy="1595900"/>
          </a:xfrm>
          <a:prstGeom prst="rect">
            <a:avLst/>
          </a:prstGeom>
        </p:spPr>
      </p:pic>
      <p:sp>
        <p:nvSpPr>
          <p:cNvPr id="6" name="正方形/長方形 5"/>
          <p:cNvSpPr/>
          <p:nvPr/>
        </p:nvSpPr>
        <p:spPr>
          <a:xfrm>
            <a:off x="1033403" y="4771582"/>
            <a:ext cx="7819256" cy="830997"/>
          </a:xfrm>
          <a:prstGeom prst="rect">
            <a:avLst/>
          </a:prstGeom>
        </p:spPr>
        <p:txBody>
          <a:bodyPr wrap="none">
            <a:spAutoFit/>
          </a:bodyPr>
          <a:lstStyle/>
          <a:p>
            <a:r>
              <a:rPr lang="ja-JP" altLang="en-US" sz="1600" b="1" dirty="0" smtClean="0"/>
              <a:t>データをダウンロードしたい範囲を選択し、</a:t>
            </a:r>
            <a:r>
              <a:rPr lang="en-US" altLang="ja-JP" sz="1600" b="1" dirty="0" smtClean="0"/>
              <a:t>Export</a:t>
            </a:r>
            <a:r>
              <a:rPr lang="ja-JP" altLang="en-US" sz="1600" b="1" dirty="0" smtClean="0"/>
              <a:t>をクリックする。</a:t>
            </a:r>
            <a:endParaRPr lang="en-US" altLang="ja-JP" sz="1600" b="1" dirty="0" smtClean="0"/>
          </a:p>
          <a:p>
            <a:r>
              <a:rPr lang="en-US" altLang="ja-JP" sz="1600" b="1" dirty="0" smtClean="0"/>
              <a:t>QGIS</a:t>
            </a:r>
            <a:r>
              <a:rPr lang="ja-JP" altLang="en-US" sz="1600" b="1" dirty="0" smtClean="0"/>
              <a:t>を開き、ベクタ＞</a:t>
            </a:r>
            <a:r>
              <a:rPr lang="en-US" altLang="ja-JP" sz="1600" b="1" dirty="0" err="1" smtClean="0"/>
              <a:t>OpenStreetMap</a:t>
            </a:r>
            <a:r>
              <a:rPr lang="ja-JP" altLang="en-US" sz="1600" b="1" dirty="0" smtClean="0"/>
              <a:t>＞</a:t>
            </a:r>
            <a:r>
              <a:rPr lang="en-US" altLang="ja-JP" sz="1600" b="1" dirty="0" smtClean="0"/>
              <a:t>XML</a:t>
            </a:r>
            <a:r>
              <a:rPr lang="ja-JP" altLang="en-US" sz="1600" b="1" dirty="0" smtClean="0"/>
              <a:t>からトポロジをインポート</a:t>
            </a:r>
            <a:r>
              <a:rPr lang="ja-JP" altLang="en-US" sz="1600" b="1" dirty="0" err="1" smtClean="0"/>
              <a:t>するを</a:t>
            </a:r>
            <a:r>
              <a:rPr lang="ja-JP" altLang="en-US" sz="1600" b="1" dirty="0" smtClean="0"/>
              <a:t>クリックする。</a:t>
            </a:r>
            <a:endParaRPr lang="en-US" altLang="ja-JP" sz="1600" b="1" dirty="0" smtClean="0"/>
          </a:p>
          <a:p>
            <a:r>
              <a:rPr lang="ja-JP" altLang="en-US" sz="1600" b="1" dirty="0" smtClean="0"/>
              <a:t>出力</a:t>
            </a:r>
            <a:r>
              <a:rPr lang="ja-JP" altLang="en-US" sz="1600" b="1" dirty="0"/>
              <a:t>先</a:t>
            </a:r>
            <a:r>
              <a:rPr lang="ja-JP" altLang="en-US" sz="1600" b="1" dirty="0" smtClean="0"/>
              <a:t>のファイル名などを入力し、</a:t>
            </a:r>
            <a:r>
              <a:rPr lang="en-US" altLang="ja-JP" sz="1600" b="1" dirty="0" smtClean="0"/>
              <a:t>OK</a:t>
            </a:r>
            <a:r>
              <a:rPr lang="ja-JP" altLang="en-US" sz="1600" b="1" dirty="0" smtClean="0"/>
              <a:t>をクリックする。</a:t>
            </a:r>
            <a:endParaRPr lang="en-US" altLang="ja-JP" sz="1600" b="1" dirty="0" smtClean="0"/>
          </a:p>
        </p:txBody>
      </p:sp>
      <p:sp>
        <p:nvSpPr>
          <p:cNvPr id="7" name="正方形/長方形 6"/>
          <p:cNvSpPr/>
          <p:nvPr/>
        </p:nvSpPr>
        <p:spPr>
          <a:xfrm>
            <a:off x="1333500" y="1447800"/>
            <a:ext cx="241300" cy="1360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H="1">
            <a:off x="787400" y="1583806"/>
            <a:ext cx="660400" cy="10827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08000" y="2768600"/>
            <a:ext cx="419100" cy="88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6934200" y="1583806"/>
            <a:ext cx="247650" cy="12187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586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7091" y="558290"/>
            <a:ext cx="4115721" cy="3300561"/>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3033" y="1293917"/>
            <a:ext cx="2311057" cy="3071606"/>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99818" y="558290"/>
            <a:ext cx="4273186" cy="3418549"/>
          </a:xfrm>
          <a:prstGeom prst="rect">
            <a:avLst/>
          </a:prstGeom>
        </p:spPr>
      </p:pic>
      <p:cxnSp>
        <p:nvCxnSpPr>
          <p:cNvPr id="8" name="直線矢印コネクタ 7"/>
          <p:cNvCxnSpPr/>
          <p:nvPr/>
        </p:nvCxnSpPr>
        <p:spPr>
          <a:xfrm>
            <a:off x="2924175" y="1009650"/>
            <a:ext cx="76200" cy="476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114800" y="3286125"/>
            <a:ext cx="1552575" cy="924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323946" y="4752939"/>
            <a:ext cx="8496108" cy="584775"/>
          </a:xfrm>
          <a:prstGeom prst="rect">
            <a:avLst/>
          </a:prstGeom>
          <a:noFill/>
        </p:spPr>
        <p:txBody>
          <a:bodyPr wrap="none" rtlCol="0">
            <a:spAutoFit/>
          </a:bodyPr>
          <a:lstStyle/>
          <a:p>
            <a:r>
              <a:rPr lang="en-US" altLang="ja-JP" sz="1600" b="1" dirty="0"/>
              <a:t>QGIS</a:t>
            </a:r>
            <a:r>
              <a:rPr lang="ja-JP" altLang="en-US" sz="1600" b="1" dirty="0"/>
              <a:t>を開き、ベクタ＞</a:t>
            </a:r>
            <a:r>
              <a:rPr lang="en-US" altLang="ja-JP" sz="1600" b="1" dirty="0" err="1"/>
              <a:t>OpenStreetMap</a:t>
            </a:r>
            <a:r>
              <a:rPr lang="ja-JP" altLang="en-US" sz="1600" b="1" dirty="0" smtClean="0"/>
              <a:t>＞</a:t>
            </a:r>
            <a:r>
              <a:rPr lang="en-US" altLang="ja-JP" sz="1600" b="1" dirty="0" err="1" smtClean="0"/>
              <a:t>SpatiaLite</a:t>
            </a:r>
            <a:r>
              <a:rPr lang="ja-JP" altLang="en-US" sz="1600" b="1" dirty="0" smtClean="0"/>
              <a:t>形式にトポロジをインポート</a:t>
            </a:r>
            <a:r>
              <a:rPr lang="ja-JP" altLang="en-US" sz="1600" b="1" dirty="0" err="1"/>
              <a:t>するを</a:t>
            </a:r>
            <a:r>
              <a:rPr lang="ja-JP" altLang="en-US" sz="1600" b="1" dirty="0"/>
              <a:t>クリックする。</a:t>
            </a:r>
            <a:endParaRPr lang="en-US" altLang="ja-JP" sz="1600" b="1" dirty="0"/>
          </a:p>
          <a:p>
            <a:r>
              <a:rPr kumimoji="1" lang="ja-JP" altLang="en-US" sz="1600" b="1" dirty="0" smtClean="0"/>
              <a:t>インポートしたいデータを選択し、</a:t>
            </a:r>
            <a:r>
              <a:rPr kumimoji="1" lang="en-US" altLang="ja-JP" sz="1600" b="1" dirty="0" smtClean="0"/>
              <a:t>OK</a:t>
            </a:r>
            <a:r>
              <a:rPr kumimoji="1" lang="ja-JP" altLang="en-US" sz="1600" b="1" dirty="0" smtClean="0"/>
              <a:t>をクリックする。</a:t>
            </a:r>
            <a:endParaRPr kumimoji="1" lang="ja-JP" altLang="en-US" sz="1600" b="1" dirty="0"/>
          </a:p>
        </p:txBody>
      </p:sp>
    </p:spTree>
    <p:extLst>
      <p:ext uri="{BB962C8B-B14F-4D97-AF65-F5344CB8AC3E}">
        <p14:creationId xmlns:p14="http://schemas.microsoft.com/office/powerpoint/2010/main" val="916558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584282"/>
            <a:ext cx="4425054" cy="3540043"/>
          </a:xfrm>
          <a:prstGeom prst="rect">
            <a:avLst/>
          </a:prstGeom>
        </p:spPr>
      </p:pic>
      <p:sp>
        <p:nvSpPr>
          <p:cNvPr id="4" name="正方形/長方形 3"/>
          <p:cNvSpPr/>
          <p:nvPr/>
        </p:nvSpPr>
        <p:spPr>
          <a:xfrm>
            <a:off x="734215" y="4145340"/>
            <a:ext cx="8015592" cy="1569660"/>
          </a:xfrm>
          <a:prstGeom prst="rect">
            <a:avLst/>
          </a:prstGeom>
        </p:spPr>
        <p:txBody>
          <a:bodyPr wrap="none">
            <a:spAutoFit/>
          </a:bodyPr>
          <a:lstStyle/>
          <a:p>
            <a:r>
              <a:rPr lang="ja-JP" altLang="en-US" sz="1600" b="1" dirty="0">
                <a:hlinkClick r:id="rId3"/>
              </a:rPr>
              <a:t>http://overpass-turbo.eu</a:t>
            </a:r>
            <a:r>
              <a:rPr lang="ja-JP" altLang="en-US" sz="1600" b="1" dirty="0" smtClean="0">
                <a:hlinkClick r:id="rId3"/>
              </a:rPr>
              <a:t>/</a:t>
            </a:r>
            <a:r>
              <a:rPr lang="en-US" altLang="ja-JP" sz="1600" b="1" dirty="0"/>
              <a:t> </a:t>
            </a:r>
            <a:r>
              <a:rPr lang="ja-JP" altLang="en-US" sz="1600" b="1" dirty="0" smtClean="0"/>
              <a:t>にアクセスし、データをダウンロードする。</a:t>
            </a:r>
            <a:endParaRPr lang="en-US" altLang="ja-JP" sz="1600" b="1" dirty="0" smtClean="0"/>
          </a:p>
          <a:p>
            <a:r>
              <a:rPr lang="ja-JP" altLang="en-US" sz="1600" b="1" dirty="0" smtClean="0"/>
              <a:t>ウィザードをクリックし、</a:t>
            </a:r>
            <a:r>
              <a:rPr lang="en-GB" altLang="ja-JP" sz="1600" b="1" dirty="0"/>
              <a:t> </a:t>
            </a:r>
            <a:r>
              <a:rPr lang="en-GB" altLang="ja-JP" sz="1600" b="1" dirty="0" smtClean="0"/>
              <a:t>emergency=defibrillator </a:t>
            </a:r>
            <a:r>
              <a:rPr lang="ja-JP" altLang="en-US" sz="1600" b="1" dirty="0" smtClean="0"/>
              <a:t>を入力し、</a:t>
            </a:r>
            <a:r>
              <a:rPr lang="en-US" altLang="ja-JP" sz="1600" b="1" dirty="0" smtClean="0"/>
              <a:t>AED</a:t>
            </a:r>
            <a:r>
              <a:rPr lang="ja-JP" altLang="en-US" sz="1600" b="1" dirty="0" smtClean="0"/>
              <a:t>情報を抜き出す。</a:t>
            </a:r>
            <a:endParaRPr lang="en-US" altLang="ja-JP" sz="1600" b="1" dirty="0" smtClean="0"/>
          </a:p>
          <a:p>
            <a:r>
              <a:rPr lang="ja-JP" altLang="en-US" sz="1600" b="1" dirty="0" smtClean="0"/>
              <a:t>エクスポートをクリックし、</a:t>
            </a:r>
            <a:r>
              <a:rPr lang="en-US" altLang="ja-JP" sz="1600" b="1" dirty="0" smtClean="0"/>
              <a:t>KML</a:t>
            </a:r>
            <a:r>
              <a:rPr lang="ja-JP" altLang="en-US" sz="1600" b="1" dirty="0" smtClean="0"/>
              <a:t>をクリックとデータが保存できる。</a:t>
            </a:r>
            <a:endParaRPr lang="en-US" altLang="ja-JP" sz="1600" b="1" dirty="0" smtClean="0"/>
          </a:p>
          <a:p>
            <a:endParaRPr lang="en-US" altLang="ja-JP" sz="1600" b="1" dirty="0"/>
          </a:p>
          <a:p>
            <a:r>
              <a:rPr lang="ja-JP" altLang="en-US" sz="1600" b="1" dirty="0" smtClean="0"/>
              <a:t>データを利用する際は、</a:t>
            </a:r>
            <a:r>
              <a:rPr lang="en-GB" altLang="ja-JP" sz="1600" dirty="0" smtClean="0"/>
              <a:t>Map </a:t>
            </a:r>
            <a:r>
              <a:rPr lang="en-GB" altLang="ja-JP" sz="1600" dirty="0"/>
              <a:t>data © </a:t>
            </a:r>
            <a:r>
              <a:rPr lang="en-GB" altLang="ja-JP" sz="1600" dirty="0" err="1"/>
              <a:t>OpenStreetMap</a:t>
            </a:r>
            <a:r>
              <a:rPr lang="en-GB" altLang="ja-JP" sz="1600" dirty="0"/>
              <a:t> </a:t>
            </a:r>
            <a:r>
              <a:rPr lang="en-GB" altLang="ja-JP" sz="1600" dirty="0" smtClean="0"/>
              <a:t>contributors</a:t>
            </a:r>
            <a:r>
              <a:rPr lang="ja-JP" altLang="en-US" sz="1600" dirty="0" smtClean="0"/>
              <a:t>　</a:t>
            </a:r>
            <a:r>
              <a:rPr lang="ja-JP" altLang="en-US" sz="1600" b="1" dirty="0" smtClean="0"/>
              <a:t>などのクレジットが必要。</a:t>
            </a:r>
            <a:endParaRPr lang="en-GB" altLang="ja-JP" sz="1600" b="1" dirty="0"/>
          </a:p>
          <a:p>
            <a:r>
              <a:rPr lang="ja-JP" altLang="en-US" sz="1600" b="1" dirty="0" smtClean="0"/>
              <a:t>詳細は、</a:t>
            </a:r>
            <a:r>
              <a:rPr lang="en-GB" altLang="ja-JP" sz="1600" b="1" dirty="0">
                <a:hlinkClick r:id="rId4"/>
              </a:rPr>
              <a:t>http://</a:t>
            </a:r>
            <a:r>
              <a:rPr lang="en-GB" altLang="ja-JP" sz="1600" b="1" dirty="0" smtClean="0">
                <a:hlinkClick r:id="rId4"/>
              </a:rPr>
              <a:t>wiki.openstreetmap.org/wiki/JA:Legal_FAQ</a:t>
            </a:r>
            <a:r>
              <a:rPr lang="ja-JP" altLang="en-US" sz="1600" b="1" dirty="0" smtClean="0"/>
              <a:t>　を確認する。</a:t>
            </a:r>
            <a:endParaRPr lang="en-GB" altLang="ja-JP" sz="1600" b="1" dirty="0" smtClean="0"/>
          </a:p>
        </p:txBody>
      </p:sp>
      <p:pic>
        <p:nvPicPr>
          <p:cNvPr id="6" name="図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72000" y="584282"/>
            <a:ext cx="4425054" cy="3540043"/>
          </a:xfrm>
          <a:prstGeom prst="rect">
            <a:avLst/>
          </a:prstGeom>
        </p:spPr>
      </p:pic>
    </p:spTree>
    <p:extLst>
      <p:ext uri="{BB962C8B-B14F-4D97-AF65-F5344CB8AC3E}">
        <p14:creationId xmlns:p14="http://schemas.microsoft.com/office/powerpoint/2010/main" val="1996848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ja-JP" altLang="en-US" sz="4400" b="1" u="none" dirty="0" smtClean="0">
                <a:solidFill>
                  <a:srgbClr val="0070C0"/>
                </a:solidFill>
              </a:rPr>
              <a:t>クライシスマッピング</a:t>
            </a:r>
            <a:endParaRPr kumimoji="1" lang="ja-JP" altLang="en-US" sz="4400" b="1" u="none" dirty="0">
              <a:solidFill>
                <a:srgbClr val="0070C0"/>
              </a:solidFill>
            </a:endParaRPr>
          </a:p>
        </p:txBody>
      </p:sp>
    </p:spTree>
    <p:extLst>
      <p:ext uri="{BB962C8B-B14F-4D97-AF65-F5344CB8AC3E}">
        <p14:creationId xmlns:p14="http://schemas.microsoft.com/office/powerpoint/2010/main" val="2112894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69875" y="244777"/>
            <a:ext cx="7886700" cy="505354"/>
          </a:xfrm>
        </p:spPr>
        <p:txBody>
          <a:bodyPr>
            <a:noAutofit/>
          </a:bodyPr>
          <a:lstStyle/>
          <a:p>
            <a:r>
              <a:rPr lang="ja-JP" altLang="en-US" sz="3200" b="1" u="none" dirty="0">
                <a:solidFill>
                  <a:srgbClr val="0070C0"/>
                </a:solidFill>
              </a:rPr>
              <a:t>クライシスマッピングとは？</a:t>
            </a:r>
            <a:endParaRPr kumimoji="1" lang="ja-JP" altLang="en-US" sz="3200" b="1" u="none" dirty="0">
              <a:solidFill>
                <a:srgbClr val="0070C0"/>
              </a:solidFill>
            </a:endParaRPr>
          </a:p>
        </p:txBody>
      </p:sp>
      <p:sp>
        <p:nvSpPr>
          <p:cNvPr id="4" name="正方形/長方形 3"/>
          <p:cNvSpPr/>
          <p:nvPr/>
        </p:nvSpPr>
        <p:spPr>
          <a:xfrm>
            <a:off x="471713" y="1471207"/>
            <a:ext cx="8294916" cy="830997"/>
          </a:xfrm>
          <a:prstGeom prst="rect">
            <a:avLst/>
          </a:prstGeom>
        </p:spPr>
        <p:txBody>
          <a:bodyPr wrap="square">
            <a:spAutoFit/>
          </a:bodyPr>
          <a:lstStyle/>
          <a:p>
            <a:r>
              <a:rPr lang="ja-JP" altLang="en-US" sz="2400" dirty="0" smtClean="0"/>
              <a:t>・地震</a:t>
            </a:r>
            <a:r>
              <a:rPr lang="ja-JP" altLang="en-US" sz="2400" dirty="0"/>
              <a:t>、津波、</a:t>
            </a:r>
            <a:r>
              <a:rPr lang="ja-JP" altLang="en-US" sz="2400" dirty="0" smtClean="0"/>
              <a:t>洪水などの災害、伝染病、政治と関連した暴動や社会問題というような危機に対するマッピング活動</a:t>
            </a:r>
            <a:endParaRPr lang="ja-JP" altLang="en-US" sz="2400" dirty="0"/>
          </a:p>
        </p:txBody>
      </p:sp>
      <p:sp>
        <p:nvSpPr>
          <p:cNvPr id="5" name="正方形/長方形 4"/>
          <p:cNvSpPr/>
          <p:nvPr/>
        </p:nvSpPr>
        <p:spPr>
          <a:xfrm>
            <a:off x="471712" y="2607781"/>
            <a:ext cx="8672287" cy="830997"/>
          </a:xfrm>
          <a:prstGeom prst="rect">
            <a:avLst/>
          </a:prstGeom>
        </p:spPr>
        <p:txBody>
          <a:bodyPr wrap="square">
            <a:spAutoFit/>
          </a:bodyPr>
          <a:lstStyle/>
          <a:p>
            <a:r>
              <a:rPr lang="ja-JP" altLang="en-US" sz="2400" dirty="0" smtClean="0"/>
              <a:t>・地図による救済、復興のための支援活動で、インターネットを利用したリアルタイム</a:t>
            </a:r>
            <a:r>
              <a:rPr lang="ja-JP" altLang="en-US" sz="2400" dirty="0"/>
              <a:t>かつリモートによる情報の整理と</a:t>
            </a:r>
            <a:r>
              <a:rPr lang="ja-JP" altLang="en-US" sz="2400" dirty="0" smtClean="0"/>
              <a:t>集約を行う</a:t>
            </a:r>
            <a:endParaRPr lang="ja-JP" altLang="en-US" sz="2400" dirty="0"/>
          </a:p>
        </p:txBody>
      </p:sp>
      <p:sp>
        <p:nvSpPr>
          <p:cNvPr id="7" name="正方形/長方形 6"/>
          <p:cNvSpPr/>
          <p:nvPr/>
        </p:nvSpPr>
        <p:spPr>
          <a:xfrm>
            <a:off x="471711" y="3744355"/>
            <a:ext cx="8672287" cy="830997"/>
          </a:xfrm>
          <a:prstGeom prst="rect">
            <a:avLst/>
          </a:prstGeom>
        </p:spPr>
        <p:txBody>
          <a:bodyPr wrap="square">
            <a:spAutoFit/>
          </a:bodyPr>
          <a:lstStyle/>
          <a:p>
            <a:r>
              <a:rPr lang="ja-JP" altLang="en-US" sz="2400" dirty="0" smtClean="0"/>
              <a:t>・地図は世界中の</a:t>
            </a:r>
            <a:r>
              <a:rPr lang="en-US" altLang="ja-JP" sz="2400" dirty="0" err="1" smtClean="0"/>
              <a:t>OpenStreetMap</a:t>
            </a:r>
            <a:r>
              <a:rPr lang="ja-JP" altLang="en-US" sz="2400" dirty="0" smtClean="0"/>
              <a:t>の利用者（マッパー）などによるボランティアによって行われる</a:t>
            </a:r>
            <a:endParaRPr lang="en-US" altLang="ja-JP" sz="2400" dirty="0" smtClean="0"/>
          </a:p>
        </p:txBody>
      </p:sp>
    </p:spTree>
    <p:extLst>
      <p:ext uri="{BB962C8B-B14F-4D97-AF65-F5344CB8AC3E}">
        <p14:creationId xmlns:p14="http://schemas.microsoft.com/office/powerpoint/2010/main" val="3433632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89" y="259291"/>
            <a:ext cx="7886700" cy="505354"/>
          </a:xfrm>
        </p:spPr>
        <p:txBody>
          <a:bodyPr>
            <a:noAutofit/>
          </a:bodyPr>
          <a:lstStyle/>
          <a:p>
            <a:r>
              <a:rPr lang="ja-JP" altLang="en-US" sz="3200" b="1" u="none" dirty="0">
                <a:solidFill>
                  <a:srgbClr val="0070C0"/>
                </a:solidFill>
              </a:rPr>
              <a:t>クライシスマッピングの歴史 </a:t>
            </a:r>
            <a:endParaRPr kumimoji="1" lang="ja-JP" altLang="en-US" sz="3200" b="1" u="none" dirty="0">
              <a:solidFill>
                <a:srgbClr val="0070C0"/>
              </a:solidFill>
            </a:endParaRPr>
          </a:p>
        </p:txBody>
      </p:sp>
      <p:sp>
        <p:nvSpPr>
          <p:cNvPr id="3" name="テキスト ボックス 2"/>
          <p:cNvSpPr txBox="1"/>
          <p:nvPr/>
        </p:nvSpPr>
        <p:spPr>
          <a:xfrm>
            <a:off x="97975" y="1190655"/>
            <a:ext cx="8956098" cy="1138773"/>
          </a:xfrm>
          <a:prstGeom prst="rect">
            <a:avLst/>
          </a:prstGeom>
          <a:noFill/>
        </p:spPr>
        <p:txBody>
          <a:bodyPr wrap="none" rtlCol="0">
            <a:spAutoFit/>
          </a:bodyPr>
          <a:lstStyle/>
          <a:p>
            <a:r>
              <a:rPr kumimoji="1" lang="en-US" altLang="ja-JP" sz="2000" b="1" dirty="0" smtClean="0"/>
              <a:t>2007</a:t>
            </a:r>
            <a:r>
              <a:rPr kumimoji="1" lang="ja-JP" altLang="en-US" sz="2000" b="1" dirty="0" smtClean="0"/>
              <a:t>年　</a:t>
            </a:r>
            <a:r>
              <a:rPr lang="ja-JP" altLang="en-US" sz="2000" b="1" dirty="0"/>
              <a:t>ケニア</a:t>
            </a:r>
            <a:r>
              <a:rPr lang="ja-JP" altLang="en-US" sz="2000" b="1" dirty="0" smtClean="0"/>
              <a:t>の大統領選挙後の不正疑惑により、</a:t>
            </a:r>
            <a:r>
              <a:rPr lang="ja-JP" altLang="en-US" sz="2800" b="1" dirty="0" smtClean="0"/>
              <a:t>暴動が発生</a:t>
            </a:r>
            <a:endParaRPr lang="en-US" altLang="ja-JP" sz="2800" b="1" dirty="0" smtClean="0"/>
          </a:p>
          <a:p>
            <a:endParaRPr lang="en-US" altLang="ja-JP" sz="2000" b="1" dirty="0" smtClean="0"/>
          </a:p>
          <a:p>
            <a:r>
              <a:rPr lang="en-US" altLang="ja-JP" sz="2000" b="1" dirty="0"/>
              <a:t>2008</a:t>
            </a:r>
            <a:r>
              <a:rPr lang="ja-JP" altLang="en-US" sz="2000" b="1" dirty="0" smtClean="0"/>
              <a:t>年　</a:t>
            </a:r>
            <a:r>
              <a:rPr kumimoji="1" lang="ja-JP" altLang="en-US" sz="2000" b="1" dirty="0" smtClean="0"/>
              <a:t>オリ・オコーラ氏　に国内の暴動の様子や被害状況を</a:t>
            </a:r>
            <a:r>
              <a:rPr kumimoji="1" lang="en-US" altLang="ja-JP" sz="2000" b="1" dirty="0" smtClean="0"/>
              <a:t>Google Maps</a:t>
            </a:r>
            <a:r>
              <a:rPr kumimoji="1" lang="ja-JP" altLang="en-US" sz="2000" b="1" dirty="0" smtClean="0"/>
              <a:t>で公開</a:t>
            </a:r>
            <a:endParaRPr kumimoji="1" lang="ja-JP" altLang="en-US" sz="2000" b="1" dirty="0"/>
          </a:p>
        </p:txBody>
      </p:sp>
      <p:sp>
        <p:nvSpPr>
          <p:cNvPr id="4" name="テキスト ボックス 3"/>
          <p:cNvSpPr txBox="1"/>
          <p:nvPr/>
        </p:nvSpPr>
        <p:spPr>
          <a:xfrm>
            <a:off x="2488678" y="2397443"/>
            <a:ext cx="6652357" cy="523220"/>
          </a:xfrm>
          <a:prstGeom prst="rect">
            <a:avLst/>
          </a:prstGeom>
          <a:noFill/>
        </p:spPr>
        <p:txBody>
          <a:bodyPr wrap="none" rtlCol="0">
            <a:spAutoFit/>
          </a:bodyPr>
          <a:lstStyle/>
          <a:p>
            <a:r>
              <a:rPr kumimoji="1" lang="en-US" altLang="ja-JP" sz="2800" b="1" dirty="0" err="1" smtClean="0"/>
              <a:t>Usahidi</a:t>
            </a:r>
            <a:r>
              <a:rPr lang="ja-JP" altLang="en-US" sz="2000" b="1" dirty="0" smtClean="0"/>
              <a:t>の誕生（オープンソースクラウドソーシングツール）</a:t>
            </a:r>
            <a:endParaRPr kumimoji="1" lang="ja-JP" altLang="en-US" sz="2000" b="1" dirty="0"/>
          </a:p>
        </p:txBody>
      </p:sp>
      <p:sp>
        <p:nvSpPr>
          <p:cNvPr id="5" name="テキスト ボックス 4"/>
          <p:cNvSpPr txBox="1"/>
          <p:nvPr/>
        </p:nvSpPr>
        <p:spPr>
          <a:xfrm>
            <a:off x="4655441" y="2946808"/>
            <a:ext cx="4270721" cy="400110"/>
          </a:xfrm>
          <a:prstGeom prst="rect">
            <a:avLst/>
          </a:prstGeom>
          <a:noFill/>
        </p:spPr>
        <p:txBody>
          <a:bodyPr wrap="none" rtlCol="0">
            <a:spAutoFit/>
          </a:bodyPr>
          <a:lstStyle/>
          <a:p>
            <a:r>
              <a:rPr kumimoji="1" lang="ja-JP" altLang="en-US" sz="2000" b="1" dirty="0" smtClean="0"/>
              <a:t>・メキシコ、インドでの選挙活動の監視</a:t>
            </a:r>
            <a:endParaRPr kumimoji="1" lang="en-US" altLang="ja-JP" sz="2000" b="1" dirty="0" smtClean="0"/>
          </a:p>
        </p:txBody>
      </p:sp>
      <p:sp>
        <p:nvSpPr>
          <p:cNvPr id="6" name="テキスト ボックス 5"/>
          <p:cNvSpPr txBox="1"/>
          <p:nvPr/>
        </p:nvSpPr>
        <p:spPr>
          <a:xfrm>
            <a:off x="146548" y="3507770"/>
            <a:ext cx="8225354" cy="1692771"/>
          </a:xfrm>
          <a:prstGeom prst="rect">
            <a:avLst/>
          </a:prstGeom>
          <a:noFill/>
        </p:spPr>
        <p:txBody>
          <a:bodyPr wrap="none" rtlCol="0">
            <a:spAutoFit/>
          </a:bodyPr>
          <a:lstStyle/>
          <a:p>
            <a:r>
              <a:rPr kumimoji="1" lang="ja-JP" altLang="en-US" sz="2400" b="1" dirty="0" smtClean="0">
                <a:solidFill>
                  <a:srgbClr val="FF6600"/>
                </a:solidFill>
              </a:rPr>
              <a:t>現地の情報共有の仕組みが確立　</a:t>
            </a:r>
            <a:endParaRPr kumimoji="1" lang="en-US" altLang="ja-JP" sz="2400" b="1" dirty="0" smtClean="0">
              <a:solidFill>
                <a:srgbClr val="FF6600"/>
              </a:solidFill>
            </a:endParaRPr>
          </a:p>
          <a:p>
            <a:r>
              <a:rPr lang="ja-JP" altLang="en-US" sz="2000" b="1" dirty="0">
                <a:solidFill>
                  <a:srgbClr val="FF6600"/>
                </a:solidFill>
              </a:rPr>
              <a:t>　</a:t>
            </a:r>
            <a:r>
              <a:rPr lang="ja-JP" altLang="en-US" sz="2000" b="1" dirty="0" smtClean="0">
                <a:solidFill>
                  <a:srgbClr val="FF6600"/>
                </a:solidFill>
              </a:rPr>
              <a:t>　　　　　　　　　　　　　　　</a:t>
            </a:r>
            <a:endParaRPr lang="en-US" altLang="ja-JP" sz="2000" b="1" dirty="0" smtClean="0">
              <a:solidFill>
                <a:srgbClr val="FF6600"/>
              </a:solidFill>
            </a:endParaRPr>
          </a:p>
          <a:p>
            <a:r>
              <a:rPr lang="ja-JP" altLang="en-US" sz="2000" b="1" dirty="0"/>
              <a:t>　</a:t>
            </a:r>
            <a:r>
              <a:rPr lang="ja-JP" altLang="en-US" sz="2000" b="1" dirty="0" smtClean="0"/>
              <a:t>　　　　　　　　　　　　　　　</a:t>
            </a:r>
            <a:r>
              <a:rPr kumimoji="1" lang="en-US" altLang="ja-JP" sz="2000" b="1" dirty="0" smtClean="0"/>
              <a:t>+</a:t>
            </a:r>
            <a:r>
              <a:rPr kumimoji="1" lang="ja-JP" altLang="en-US" sz="2000" b="1" dirty="0" smtClean="0"/>
              <a:t>　</a:t>
            </a:r>
            <a:r>
              <a:rPr kumimoji="1" lang="en-US" altLang="ja-JP" sz="2000" b="1" dirty="0" smtClean="0"/>
              <a:t>OSM</a:t>
            </a:r>
            <a:r>
              <a:rPr kumimoji="1" lang="ja-JP" altLang="en-US" sz="2000" b="1" dirty="0" smtClean="0"/>
              <a:t>コミュニティの発達</a:t>
            </a:r>
            <a:endParaRPr kumimoji="1" lang="en-US" altLang="ja-JP" sz="2000" b="1" dirty="0" smtClean="0"/>
          </a:p>
          <a:p>
            <a:r>
              <a:rPr lang="ja-JP" altLang="en-US" sz="2000" b="1" dirty="0" smtClean="0"/>
              <a:t>　　　　　　　　　　　　　　　　　　・</a:t>
            </a:r>
            <a:r>
              <a:rPr lang="en-US" altLang="ja-JP" sz="2000" b="1" dirty="0" smtClean="0"/>
              <a:t> </a:t>
            </a:r>
            <a:r>
              <a:rPr lang="en-US" altLang="ja-JP" sz="2000" b="1" dirty="0" err="1" smtClean="0"/>
              <a:t>Usahidi</a:t>
            </a:r>
            <a:r>
              <a:rPr lang="ja-JP" altLang="en-US" sz="2000" b="1" dirty="0" smtClean="0"/>
              <a:t>の背景</a:t>
            </a:r>
            <a:r>
              <a:rPr lang="ja-JP" altLang="en-US" sz="2000" b="1" dirty="0"/>
              <a:t>地図に</a:t>
            </a:r>
            <a:r>
              <a:rPr lang="en-US" altLang="ja-JP" sz="2000" b="1" dirty="0" err="1"/>
              <a:t>OpenStreetMap</a:t>
            </a:r>
            <a:r>
              <a:rPr lang="ja-JP" altLang="en-US" sz="2000" b="1" dirty="0"/>
              <a:t>を採用</a:t>
            </a:r>
          </a:p>
          <a:p>
            <a:r>
              <a:rPr kumimoji="1" lang="ja-JP" altLang="en-US" sz="2000" b="1" dirty="0" smtClean="0"/>
              <a:t>　</a:t>
            </a:r>
            <a:endParaRPr kumimoji="1" lang="ja-JP" altLang="en-US" sz="2000" b="1" dirty="0"/>
          </a:p>
        </p:txBody>
      </p:sp>
      <p:sp>
        <p:nvSpPr>
          <p:cNvPr id="7" name="テキスト ボックス 6"/>
          <p:cNvSpPr txBox="1"/>
          <p:nvPr/>
        </p:nvSpPr>
        <p:spPr>
          <a:xfrm>
            <a:off x="4128124" y="5361393"/>
            <a:ext cx="5012911" cy="276999"/>
          </a:xfrm>
          <a:prstGeom prst="rect">
            <a:avLst/>
          </a:prstGeom>
          <a:noFill/>
        </p:spPr>
        <p:txBody>
          <a:bodyPr wrap="none" rtlCol="0">
            <a:spAutoFit/>
          </a:bodyPr>
          <a:lstStyle/>
          <a:p>
            <a:r>
              <a:rPr lang="en-US" altLang="ja-JP" sz="1200" b="1" dirty="0" smtClean="0"/>
              <a:t>(</a:t>
            </a:r>
            <a:r>
              <a:rPr lang="ja-JP" altLang="en-US" sz="1200" b="1" dirty="0" smtClean="0"/>
              <a:t>地理</a:t>
            </a:r>
            <a:r>
              <a:rPr kumimoji="1" lang="ja-JP" altLang="en-US" sz="1200" b="1" dirty="0" smtClean="0"/>
              <a:t>情報科学</a:t>
            </a:r>
            <a:r>
              <a:rPr kumimoji="1" lang="en-US" altLang="ja-JP" sz="1200" b="1" dirty="0" smtClean="0"/>
              <a:t>-GIS</a:t>
            </a:r>
            <a:r>
              <a:rPr kumimoji="1" lang="ja-JP" altLang="en-US" sz="1200" b="1" dirty="0" smtClean="0"/>
              <a:t>スタンダード</a:t>
            </a:r>
            <a:r>
              <a:rPr kumimoji="1" lang="en-US" altLang="ja-JP" sz="1200" b="1" dirty="0" smtClean="0"/>
              <a:t>- 26</a:t>
            </a:r>
            <a:r>
              <a:rPr kumimoji="1" lang="ja-JP" altLang="en-US" sz="1200" b="1" dirty="0" smtClean="0"/>
              <a:t>章 参加型</a:t>
            </a:r>
            <a:r>
              <a:rPr kumimoji="1" lang="en-US" altLang="ja-JP" sz="1200" b="1" dirty="0" smtClean="0"/>
              <a:t>GIS</a:t>
            </a:r>
            <a:r>
              <a:rPr kumimoji="1" lang="ja-JP" altLang="en-US" sz="1200" b="1" dirty="0" smtClean="0"/>
              <a:t>と社会貢献</a:t>
            </a:r>
            <a:r>
              <a:rPr lang="ja-JP" altLang="en-US" sz="1200" b="1" dirty="0" smtClean="0"/>
              <a:t>を参考に作成</a:t>
            </a:r>
            <a:r>
              <a:rPr kumimoji="1" lang="ja-JP" altLang="en-US" sz="1200" b="1" dirty="0" smtClean="0"/>
              <a:t>）</a:t>
            </a:r>
            <a:endParaRPr kumimoji="1" lang="ja-JP" altLang="en-US" sz="1200" b="1" dirty="0"/>
          </a:p>
        </p:txBody>
      </p:sp>
    </p:spTree>
    <p:extLst>
      <p:ext uri="{BB962C8B-B14F-4D97-AF65-F5344CB8AC3E}">
        <p14:creationId xmlns:p14="http://schemas.microsoft.com/office/powerpoint/2010/main" val="239788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61837" y="226326"/>
            <a:ext cx="3813865" cy="523220"/>
          </a:xfrm>
          <a:prstGeom prst="rect">
            <a:avLst/>
          </a:prstGeom>
          <a:noFill/>
        </p:spPr>
        <p:txBody>
          <a:bodyPr wrap="none" rtlCol="0">
            <a:spAutoFit/>
          </a:bodyPr>
          <a:lstStyle/>
          <a:p>
            <a:r>
              <a:rPr kumimoji="1" lang="en-US" altLang="ja-JP" sz="2800" b="1" dirty="0" smtClean="0">
                <a:solidFill>
                  <a:srgbClr val="3366FF"/>
                </a:solidFill>
                <a:latin typeface="ヒラギノ角ゴ StdN W8"/>
                <a:ea typeface="ヒラギノ角ゴ StdN W8"/>
                <a:cs typeface="ヒラギノ角ゴ StdN W8"/>
              </a:rPr>
              <a:t>2010</a:t>
            </a:r>
            <a:r>
              <a:rPr kumimoji="1" lang="ja-JP" altLang="en-US" sz="2800" b="1" dirty="0" smtClean="0">
                <a:solidFill>
                  <a:srgbClr val="3366FF"/>
                </a:solidFill>
                <a:latin typeface="ヒラギノ角ゴ StdN W8"/>
                <a:ea typeface="ヒラギノ角ゴ StdN W8"/>
                <a:cs typeface="ヒラギノ角ゴ StdN W8"/>
              </a:rPr>
              <a:t>年　ハイチ地震</a:t>
            </a:r>
            <a:endParaRPr kumimoji="1" lang="en-US" altLang="ja-JP" sz="2800" b="1" dirty="0" smtClean="0">
              <a:solidFill>
                <a:srgbClr val="3366FF"/>
              </a:solidFill>
              <a:latin typeface="ヒラギノ角ゴ StdN W8"/>
              <a:ea typeface="ヒラギノ角ゴ StdN W8"/>
              <a:cs typeface="ヒラギノ角ゴ StdN W8"/>
            </a:endParaRPr>
          </a:p>
        </p:txBody>
      </p:sp>
      <p:sp>
        <p:nvSpPr>
          <p:cNvPr id="4" name="テキスト ボックス 3"/>
          <p:cNvSpPr txBox="1"/>
          <p:nvPr/>
        </p:nvSpPr>
        <p:spPr>
          <a:xfrm>
            <a:off x="418566" y="1049866"/>
            <a:ext cx="6963364" cy="1138773"/>
          </a:xfrm>
          <a:prstGeom prst="rect">
            <a:avLst/>
          </a:prstGeom>
          <a:noFill/>
        </p:spPr>
        <p:txBody>
          <a:bodyPr wrap="none" rtlCol="0">
            <a:spAutoFit/>
          </a:bodyPr>
          <a:lstStyle/>
          <a:p>
            <a:r>
              <a:rPr lang="ja-JP" altLang="en-US" sz="2800" b="1" dirty="0" smtClean="0"/>
              <a:t>死者</a:t>
            </a:r>
            <a:r>
              <a:rPr lang="en-US" altLang="ja-JP" sz="2800" b="1" dirty="0" smtClean="0"/>
              <a:t>31</a:t>
            </a:r>
            <a:r>
              <a:rPr lang="ja-JP" altLang="en-US" sz="2800" b="1" dirty="0" smtClean="0"/>
              <a:t>万人</a:t>
            </a:r>
            <a:r>
              <a:rPr lang="ja-JP" altLang="en-US" sz="2000" b="1" dirty="0" smtClean="0"/>
              <a:t>を超す大災害が発生</a:t>
            </a:r>
            <a:endParaRPr lang="en-US" altLang="ja-JP" sz="2000" b="1" dirty="0" smtClean="0"/>
          </a:p>
          <a:p>
            <a:r>
              <a:rPr kumimoji="1" lang="ja-JP" altLang="en-US" sz="2000" b="1" dirty="0"/>
              <a:t>　</a:t>
            </a:r>
            <a:r>
              <a:rPr kumimoji="1" lang="ja-JP" altLang="en-US" sz="2000" b="1" dirty="0" smtClean="0"/>
              <a:t>　</a:t>
            </a:r>
            <a:r>
              <a:rPr lang="ja-JP" altLang="en-US" sz="2000" b="1" dirty="0" smtClean="0"/>
              <a:t>→救援</a:t>
            </a:r>
            <a:r>
              <a:rPr lang="ja-JP" altLang="en-US" sz="2000" b="1" dirty="0"/>
              <a:t>、復旧、復興</a:t>
            </a:r>
            <a:r>
              <a:rPr lang="ja-JP" altLang="en-US" sz="2000" b="1" dirty="0" smtClean="0"/>
              <a:t>活動に使える地図がない</a:t>
            </a:r>
            <a:endParaRPr lang="en-US" altLang="ja-JP" sz="2000" b="1" dirty="0" smtClean="0"/>
          </a:p>
          <a:p>
            <a:r>
              <a:rPr kumimoji="1" lang="ja-JP" altLang="en-US" sz="2000" b="1" dirty="0" smtClean="0"/>
              <a:t>　　→世界中のマッパーによる地図づくり（クライシスマッピング）</a:t>
            </a:r>
            <a:endParaRPr kumimoji="1" lang="ja-JP" altLang="en-US" sz="2000" b="1" dirty="0"/>
          </a:p>
        </p:txBody>
      </p:sp>
      <p:sp>
        <p:nvSpPr>
          <p:cNvPr id="5" name="テキスト ボックス 4"/>
          <p:cNvSpPr txBox="1"/>
          <p:nvPr/>
        </p:nvSpPr>
        <p:spPr>
          <a:xfrm>
            <a:off x="3627850" y="3455433"/>
            <a:ext cx="5436134" cy="707886"/>
          </a:xfrm>
          <a:prstGeom prst="rect">
            <a:avLst/>
          </a:prstGeom>
          <a:noFill/>
        </p:spPr>
        <p:txBody>
          <a:bodyPr wrap="square" rtlCol="0">
            <a:spAutoFit/>
          </a:bodyPr>
          <a:lstStyle/>
          <a:p>
            <a:r>
              <a:rPr lang="en-US" altLang="ja-JP" sz="2000" b="1" dirty="0" err="1" smtClean="0"/>
              <a:t>Ushahidi</a:t>
            </a:r>
            <a:r>
              <a:rPr lang="ja-JP" altLang="en-US" sz="2000" b="1" dirty="0" smtClean="0"/>
              <a:t>による情報共有と対応している</a:t>
            </a:r>
            <a:endParaRPr lang="en-US" altLang="ja-JP" sz="2000" b="1" dirty="0" smtClean="0"/>
          </a:p>
          <a:p>
            <a:r>
              <a:rPr kumimoji="1" lang="ja-JP" altLang="en-US" sz="2000" b="1" dirty="0" smtClean="0"/>
              <a:t>クライシスマッピングが注目されるようになった</a:t>
            </a:r>
            <a:endParaRPr kumimoji="1" lang="ja-JP" altLang="en-US" sz="2000" b="1" dirty="0"/>
          </a:p>
        </p:txBody>
      </p:sp>
      <p:sp>
        <p:nvSpPr>
          <p:cNvPr id="6" name="テキスト ボックス 5"/>
          <p:cNvSpPr txBox="1"/>
          <p:nvPr/>
        </p:nvSpPr>
        <p:spPr>
          <a:xfrm>
            <a:off x="775127" y="2626667"/>
            <a:ext cx="7593745" cy="461665"/>
          </a:xfrm>
          <a:prstGeom prst="rect">
            <a:avLst/>
          </a:prstGeom>
          <a:noFill/>
        </p:spPr>
        <p:txBody>
          <a:bodyPr wrap="none" rtlCol="0">
            <a:spAutoFit/>
          </a:bodyPr>
          <a:lstStyle/>
          <a:p>
            <a:r>
              <a:rPr kumimoji="1" lang="ja-JP" altLang="en-US" sz="2400" dirty="0" smtClean="0">
                <a:solidFill>
                  <a:srgbClr val="FF6600"/>
                </a:solidFill>
              </a:rPr>
              <a:t>国際赤十字や国連の活動</a:t>
            </a:r>
            <a:r>
              <a:rPr lang="ja-JP" altLang="en-US" sz="2400" dirty="0" smtClean="0">
                <a:solidFill>
                  <a:srgbClr val="FF6600"/>
                </a:solidFill>
              </a:rPr>
              <a:t>にマッパーの地図が</a:t>
            </a:r>
            <a:r>
              <a:rPr kumimoji="1" lang="ja-JP" altLang="en-US" sz="2400" dirty="0" smtClean="0">
                <a:solidFill>
                  <a:srgbClr val="FF6600"/>
                </a:solidFill>
              </a:rPr>
              <a:t>利用された</a:t>
            </a:r>
            <a:endParaRPr kumimoji="1" lang="ja-JP" altLang="en-US" sz="2400" dirty="0">
              <a:solidFill>
                <a:srgbClr val="FF6600"/>
              </a:solidFill>
            </a:endParaRPr>
          </a:p>
        </p:txBody>
      </p:sp>
      <p:sp>
        <p:nvSpPr>
          <p:cNvPr id="7" name="テキスト ボックス 6"/>
          <p:cNvSpPr txBox="1"/>
          <p:nvPr/>
        </p:nvSpPr>
        <p:spPr>
          <a:xfrm>
            <a:off x="4184334" y="5438001"/>
            <a:ext cx="5012911" cy="276999"/>
          </a:xfrm>
          <a:prstGeom prst="rect">
            <a:avLst/>
          </a:prstGeom>
          <a:noFill/>
        </p:spPr>
        <p:txBody>
          <a:bodyPr wrap="none" rtlCol="0">
            <a:spAutoFit/>
          </a:bodyPr>
          <a:lstStyle/>
          <a:p>
            <a:r>
              <a:rPr lang="en-US" altLang="ja-JP" sz="1200" b="1" dirty="0" smtClean="0"/>
              <a:t>(</a:t>
            </a:r>
            <a:r>
              <a:rPr lang="ja-JP" altLang="en-US" sz="1200" b="1" dirty="0" smtClean="0"/>
              <a:t>地理</a:t>
            </a:r>
            <a:r>
              <a:rPr kumimoji="1" lang="ja-JP" altLang="en-US" sz="1200" b="1" dirty="0" smtClean="0"/>
              <a:t>情報科学</a:t>
            </a:r>
            <a:r>
              <a:rPr kumimoji="1" lang="en-US" altLang="ja-JP" sz="1200" b="1" dirty="0" smtClean="0"/>
              <a:t>-GIS</a:t>
            </a:r>
            <a:r>
              <a:rPr kumimoji="1" lang="ja-JP" altLang="en-US" sz="1200" b="1" dirty="0" smtClean="0"/>
              <a:t>スタンダード</a:t>
            </a:r>
            <a:r>
              <a:rPr kumimoji="1" lang="en-US" altLang="ja-JP" sz="1200" b="1" dirty="0" smtClean="0"/>
              <a:t>- 26</a:t>
            </a:r>
            <a:r>
              <a:rPr kumimoji="1" lang="ja-JP" altLang="en-US" sz="1200" b="1" dirty="0" smtClean="0"/>
              <a:t>章 参加型</a:t>
            </a:r>
            <a:r>
              <a:rPr kumimoji="1" lang="en-US" altLang="ja-JP" sz="1200" b="1" dirty="0" smtClean="0"/>
              <a:t>GIS</a:t>
            </a:r>
            <a:r>
              <a:rPr kumimoji="1" lang="ja-JP" altLang="en-US" sz="1200" b="1" dirty="0" smtClean="0"/>
              <a:t>と社会貢献</a:t>
            </a:r>
            <a:r>
              <a:rPr lang="ja-JP" altLang="en-US" sz="1200" b="1" dirty="0" smtClean="0"/>
              <a:t>を参考に作成</a:t>
            </a:r>
            <a:r>
              <a:rPr kumimoji="1" lang="ja-JP" altLang="en-US" sz="1200" b="1" dirty="0" smtClean="0"/>
              <a:t>）</a:t>
            </a:r>
            <a:endParaRPr kumimoji="1" lang="ja-JP" altLang="en-US" sz="1200" b="1" dirty="0"/>
          </a:p>
        </p:txBody>
      </p:sp>
      <p:sp>
        <p:nvSpPr>
          <p:cNvPr id="8" name="テキスト ボックス 7"/>
          <p:cNvSpPr txBox="1"/>
          <p:nvPr/>
        </p:nvSpPr>
        <p:spPr>
          <a:xfrm>
            <a:off x="0" y="4449622"/>
            <a:ext cx="9144000" cy="400110"/>
          </a:xfrm>
          <a:prstGeom prst="rect">
            <a:avLst/>
          </a:prstGeom>
          <a:noFill/>
        </p:spPr>
        <p:txBody>
          <a:bodyPr wrap="square" rtlCol="0">
            <a:spAutoFit/>
          </a:bodyPr>
          <a:lstStyle/>
          <a:p>
            <a:r>
              <a:rPr kumimoji="1" lang="ja-JP" altLang="en-US" sz="2000" b="1" dirty="0" smtClean="0"/>
              <a:t>→　チリ地震、クライストチャーチ地震、アラブの春、東日本大震災、ネパール地震</a:t>
            </a:r>
            <a:endParaRPr kumimoji="1" lang="ja-JP" altLang="en-US" sz="2000" b="1" dirty="0"/>
          </a:p>
        </p:txBody>
      </p:sp>
      <p:sp>
        <p:nvSpPr>
          <p:cNvPr id="9" name="テキスト ボックス 8"/>
          <p:cNvSpPr txBox="1"/>
          <p:nvPr/>
        </p:nvSpPr>
        <p:spPr>
          <a:xfrm>
            <a:off x="0" y="4075944"/>
            <a:ext cx="1340432" cy="461665"/>
          </a:xfrm>
          <a:prstGeom prst="rect">
            <a:avLst/>
          </a:prstGeom>
          <a:noFill/>
        </p:spPr>
        <p:txBody>
          <a:bodyPr wrap="none" rtlCol="0">
            <a:spAutoFit/>
          </a:bodyPr>
          <a:lstStyle/>
          <a:p>
            <a:r>
              <a:rPr kumimoji="1" lang="ja-JP" altLang="en-US" sz="2400" dirty="0" smtClean="0"/>
              <a:t>その後も</a:t>
            </a:r>
            <a:endParaRPr kumimoji="1" lang="ja-JP" altLang="en-US" sz="2400" dirty="0"/>
          </a:p>
        </p:txBody>
      </p:sp>
      <p:sp>
        <p:nvSpPr>
          <p:cNvPr id="10" name="テキスト ボックス 9"/>
          <p:cNvSpPr txBox="1"/>
          <p:nvPr/>
        </p:nvSpPr>
        <p:spPr>
          <a:xfrm>
            <a:off x="4884846" y="4842380"/>
            <a:ext cx="4312399" cy="461665"/>
          </a:xfrm>
          <a:prstGeom prst="rect">
            <a:avLst/>
          </a:prstGeom>
          <a:noFill/>
        </p:spPr>
        <p:txBody>
          <a:bodyPr wrap="none" rtlCol="0">
            <a:spAutoFit/>
          </a:bodyPr>
          <a:lstStyle/>
          <a:p>
            <a:r>
              <a:rPr kumimoji="1" lang="ja-JP" altLang="en-US" sz="2400" dirty="0" smtClean="0"/>
              <a:t>クライシスマッピングが行われる</a:t>
            </a:r>
            <a:endParaRPr kumimoji="1" lang="ja-JP" altLang="en-US" sz="2400" dirty="0"/>
          </a:p>
        </p:txBody>
      </p:sp>
    </p:spTree>
    <p:extLst>
      <p:ext uri="{BB962C8B-B14F-4D97-AF65-F5344CB8AC3E}">
        <p14:creationId xmlns:p14="http://schemas.microsoft.com/office/powerpoint/2010/main" val="1181478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smtClean="0">
                <a:solidFill>
                  <a:srgbClr val="0070C0"/>
                </a:solidFill>
              </a:rPr>
              <a:t>OSM</a:t>
            </a:r>
            <a:r>
              <a:rPr kumimoji="1" lang="ja-JP" altLang="en-US" sz="4400" b="1" u="none" dirty="0" smtClean="0">
                <a:solidFill>
                  <a:srgbClr val="0070C0"/>
                </a:solidFill>
              </a:rPr>
              <a:t>を利用したクライシスマッピング</a:t>
            </a:r>
            <a:endParaRPr kumimoji="1" lang="ja-JP" altLang="en-US" sz="4400" b="1" u="none" dirty="0">
              <a:solidFill>
                <a:srgbClr val="0070C0"/>
              </a:solidFill>
            </a:endParaRPr>
          </a:p>
        </p:txBody>
      </p:sp>
      <p:sp>
        <p:nvSpPr>
          <p:cNvPr id="3" name="正方形/長方形 2"/>
          <p:cNvSpPr/>
          <p:nvPr/>
        </p:nvSpPr>
        <p:spPr>
          <a:xfrm>
            <a:off x="954314" y="3450486"/>
            <a:ext cx="7235372" cy="646331"/>
          </a:xfrm>
          <a:prstGeom prst="rect">
            <a:avLst/>
          </a:prstGeom>
        </p:spPr>
        <p:txBody>
          <a:bodyPr wrap="square">
            <a:spAutoFit/>
          </a:bodyPr>
          <a:lstStyle/>
          <a:p>
            <a:r>
              <a:rPr lang="ja-JP" altLang="en-US" sz="1800" b="1" dirty="0"/>
              <a:t>本教材では、</a:t>
            </a:r>
            <a:r>
              <a:rPr lang="en-GB" altLang="ja-JP" sz="1800" b="1" dirty="0"/>
              <a:t>OSM</a:t>
            </a:r>
            <a:r>
              <a:rPr lang="ja-JP" altLang="en-US" sz="1800" b="1" dirty="0"/>
              <a:t>人道支援チーム</a:t>
            </a:r>
            <a:r>
              <a:rPr lang="en-US" altLang="ja-JP" sz="1800" b="1" dirty="0"/>
              <a:t>”</a:t>
            </a:r>
            <a:r>
              <a:rPr lang="ja-JP" altLang="en-US" sz="1800" b="1" dirty="0"/>
              <a:t> </a:t>
            </a:r>
            <a:r>
              <a:rPr lang="en-GB" altLang="ja-JP" sz="1800" b="1" dirty="0"/>
              <a:t>Humanitarian OSM Team</a:t>
            </a:r>
            <a:r>
              <a:rPr lang="en-US" altLang="ja-JP" sz="1800" b="1" dirty="0"/>
              <a:t>(</a:t>
            </a:r>
            <a:r>
              <a:rPr lang="en-GB" altLang="ja-JP" sz="1800" b="1" dirty="0"/>
              <a:t>HOT</a:t>
            </a:r>
            <a:r>
              <a:rPr lang="en-GB" altLang="ja-JP" sz="1800" b="1" dirty="0" smtClean="0"/>
              <a:t>)”</a:t>
            </a:r>
            <a:r>
              <a:rPr lang="ja-JP" altLang="en-US" sz="1800" b="1" dirty="0" smtClean="0"/>
              <a:t>のマッピング支援ツールである</a:t>
            </a:r>
            <a:r>
              <a:rPr lang="en-US" altLang="ja-JP" sz="1800" b="1" dirty="0" smtClean="0"/>
              <a:t>OSM Tasking Manager</a:t>
            </a:r>
            <a:r>
              <a:rPr lang="ja-JP" altLang="en-US" sz="1800" b="1" dirty="0" smtClean="0"/>
              <a:t>について解説している。</a:t>
            </a:r>
            <a:endParaRPr lang="ja-JP" altLang="en-US" sz="1600" dirty="0"/>
          </a:p>
        </p:txBody>
      </p:sp>
    </p:spTree>
    <p:extLst>
      <p:ext uri="{BB962C8B-B14F-4D97-AF65-F5344CB8AC3E}">
        <p14:creationId xmlns:p14="http://schemas.microsoft.com/office/powerpoint/2010/main" val="1126508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39339" y="1163592"/>
            <a:ext cx="4106693" cy="3285354"/>
          </a:xfrm>
          <a:prstGeom prst="rect">
            <a:avLst/>
          </a:prstGeom>
        </p:spPr>
      </p:pic>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OSM Tasking Manager</a:t>
            </a:r>
            <a:r>
              <a:rPr kumimoji="1" lang="ja-JP" altLang="en-US" sz="3200" b="1" u="none" dirty="0" smtClean="0">
                <a:solidFill>
                  <a:srgbClr val="0070C0"/>
                </a:solidFill>
              </a:rPr>
              <a:t>の利用</a:t>
            </a:r>
            <a:endParaRPr kumimoji="1" lang="ja-JP" altLang="en-US" sz="3200" b="1" u="none" dirty="0">
              <a:solidFill>
                <a:srgbClr val="0070C0"/>
              </a:solidFill>
            </a:endParaRPr>
          </a:p>
        </p:txBody>
      </p:sp>
      <p:sp>
        <p:nvSpPr>
          <p:cNvPr id="3" name="正方形/長方形 2"/>
          <p:cNvSpPr/>
          <p:nvPr/>
        </p:nvSpPr>
        <p:spPr>
          <a:xfrm>
            <a:off x="1704067" y="4974413"/>
            <a:ext cx="5735866" cy="740587"/>
          </a:xfrm>
          <a:prstGeom prst="rect">
            <a:avLst/>
          </a:prstGeom>
        </p:spPr>
        <p:txBody>
          <a:bodyPr wrap="none">
            <a:spAutoFit/>
          </a:bodyPr>
          <a:lstStyle/>
          <a:p>
            <a:r>
              <a:rPr lang="ja-JP" altLang="en-US" dirty="0">
                <a:hlinkClick r:id="rId3"/>
              </a:rPr>
              <a:t>http://tasks.hotosm.org</a:t>
            </a:r>
            <a:r>
              <a:rPr lang="ja-JP" altLang="en-US" dirty="0" smtClean="0">
                <a:hlinkClick r:id="rId3"/>
              </a:rPr>
              <a:t>/</a:t>
            </a:r>
            <a:r>
              <a:rPr lang="ja-JP" altLang="en-US" dirty="0" smtClean="0"/>
              <a:t>　にアクセスし、タスクを確認する。</a:t>
            </a:r>
            <a:endParaRPr lang="en-US" altLang="ja-JP" dirty="0" smtClean="0"/>
          </a:p>
          <a:p>
            <a:r>
              <a:rPr lang="ja-JP" altLang="en-US" dirty="0" smtClean="0"/>
              <a:t>検索や並び替えで、作業するタスクを選択する。</a:t>
            </a:r>
            <a:endParaRPr lang="en-US" altLang="ja-JP" dirty="0" smtClean="0"/>
          </a:p>
          <a:p>
            <a:r>
              <a:rPr lang="en-US" altLang="ja-JP" dirty="0" smtClean="0"/>
              <a:t>※</a:t>
            </a:r>
            <a:r>
              <a:rPr lang="ja-JP" altLang="en-US" dirty="0" smtClean="0"/>
              <a:t>タスクによっては、初心者の参加が望ましくないものもあるため注意する</a:t>
            </a:r>
            <a:endParaRPr lang="en-US" altLang="ja-JP" dirty="0" smtClean="0"/>
          </a:p>
        </p:txBody>
      </p:sp>
      <p:pic>
        <p:nvPicPr>
          <p:cNvPr id="4" name="図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1475" y="1193029"/>
            <a:ext cx="4069896" cy="3255917"/>
          </a:xfrm>
          <a:prstGeom prst="rect">
            <a:avLst/>
          </a:prstGeom>
        </p:spPr>
      </p:pic>
      <p:sp>
        <p:nvSpPr>
          <p:cNvPr id="6" name="正方形/長方形 5"/>
          <p:cNvSpPr/>
          <p:nvPr/>
        </p:nvSpPr>
        <p:spPr>
          <a:xfrm>
            <a:off x="4934857" y="1770742"/>
            <a:ext cx="1857829" cy="1480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009312" y="3347164"/>
            <a:ext cx="2884123" cy="308418"/>
          </a:xfrm>
          <a:prstGeom prst="rect">
            <a:avLst/>
          </a:prstGeom>
          <a:noFill/>
        </p:spPr>
        <p:txBody>
          <a:bodyPr wrap="none" rtlCol="0">
            <a:spAutoFit/>
          </a:bodyPr>
          <a:lstStyle/>
          <a:p>
            <a:r>
              <a:rPr kumimoji="1" lang="ja-JP" altLang="en-US" dirty="0" smtClean="0"/>
              <a:t>今回は、</a:t>
            </a:r>
            <a:r>
              <a:rPr kumimoji="1" lang="en-US" altLang="ja-JP" dirty="0" smtClean="0"/>
              <a:t>#1537</a:t>
            </a:r>
            <a:r>
              <a:rPr kumimoji="1" lang="ja-JP" altLang="en-US" dirty="0" smtClean="0"/>
              <a:t>のタスクを選択する。</a:t>
            </a:r>
            <a:endParaRPr kumimoji="1" lang="ja-JP" altLang="en-US" dirty="0"/>
          </a:p>
        </p:txBody>
      </p:sp>
    </p:spTree>
    <p:extLst>
      <p:ext uri="{BB962C8B-B14F-4D97-AF65-F5344CB8AC3E}">
        <p14:creationId xmlns:p14="http://schemas.microsoft.com/office/powerpoint/2010/main" val="297263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基本操作</a:t>
            </a:r>
            <a:endParaRPr kumimoji="1" lang="ja-JP" altLang="en-US" sz="3200" b="1" u="none" dirty="0">
              <a:solidFill>
                <a:srgbClr val="0070C0"/>
              </a:solidFill>
            </a:endParaRPr>
          </a:p>
        </p:txBody>
      </p:sp>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857" y="1095918"/>
            <a:ext cx="5167086" cy="4133668"/>
          </a:xfrm>
          <a:prstGeom prst="rect">
            <a:avLst/>
          </a:prstGeom>
        </p:spPr>
      </p:pic>
      <p:sp>
        <p:nvSpPr>
          <p:cNvPr id="5" name="正方形/長方形 4"/>
          <p:cNvSpPr/>
          <p:nvPr/>
        </p:nvSpPr>
        <p:spPr>
          <a:xfrm>
            <a:off x="1028700" y="1457325"/>
            <a:ext cx="10191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35857" y="1638300"/>
            <a:ext cx="1431018"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5236482" y="1685924"/>
            <a:ext cx="166461" cy="143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047875" y="1329882"/>
            <a:ext cx="391454" cy="338554"/>
          </a:xfrm>
          <a:prstGeom prst="rect">
            <a:avLst/>
          </a:prstGeom>
          <a:noFill/>
        </p:spPr>
        <p:txBody>
          <a:bodyPr wrap="none" rtlCol="0">
            <a:spAutoFit/>
          </a:bodyPr>
          <a:lstStyle/>
          <a:p>
            <a:r>
              <a:rPr kumimoji="1" lang="ja-JP" altLang="en-US" sz="1600" b="1" dirty="0" smtClean="0">
                <a:solidFill>
                  <a:srgbClr val="FF0000"/>
                </a:solidFill>
              </a:rPr>
              <a:t>②</a:t>
            </a:r>
            <a:endParaRPr kumimoji="1" lang="ja-JP" altLang="en-US" sz="1600" b="1" dirty="0">
              <a:solidFill>
                <a:srgbClr val="FF0000"/>
              </a:solidFill>
            </a:endParaRPr>
          </a:p>
        </p:txBody>
      </p:sp>
      <p:sp>
        <p:nvSpPr>
          <p:cNvPr id="9" name="テキスト ボックス 8"/>
          <p:cNvSpPr txBox="1"/>
          <p:nvPr/>
        </p:nvSpPr>
        <p:spPr>
          <a:xfrm>
            <a:off x="371475" y="1847850"/>
            <a:ext cx="391454" cy="338554"/>
          </a:xfrm>
          <a:prstGeom prst="rect">
            <a:avLst/>
          </a:prstGeom>
          <a:noFill/>
        </p:spPr>
        <p:txBody>
          <a:bodyPr wrap="none" rtlCol="0">
            <a:spAutoFit/>
          </a:bodyPr>
          <a:lstStyle/>
          <a:p>
            <a:r>
              <a:rPr kumimoji="1" lang="ja-JP" altLang="en-US" sz="1600" b="1" dirty="0" smtClean="0">
                <a:solidFill>
                  <a:srgbClr val="FF0000"/>
                </a:solidFill>
              </a:rPr>
              <a:t>①</a:t>
            </a:r>
            <a:endParaRPr kumimoji="1" lang="ja-JP" altLang="en-US" sz="1600" b="1" dirty="0">
              <a:solidFill>
                <a:srgbClr val="FF0000"/>
              </a:solidFill>
            </a:endParaRPr>
          </a:p>
        </p:txBody>
      </p:sp>
      <p:sp>
        <p:nvSpPr>
          <p:cNvPr id="10" name="テキスト ボックス 9"/>
          <p:cNvSpPr txBox="1"/>
          <p:nvPr/>
        </p:nvSpPr>
        <p:spPr>
          <a:xfrm>
            <a:off x="4870676" y="1638300"/>
            <a:ext cx="391454" cy="338554"/>
          </a:xfrm>
          <a:prstGeom prst="rect">
            <a:avLst/>
          </a:prstGeom>
          <a:noFill/>
        </p:spPr>
        <p:txBody>
          <a:bodyPr wrap="none" rtlCol="0">
            <a:spAutoFit/>
          </a:bodyPr>
          <a:lstStyle/>
          <a:p>
            <a:r>
              <a:rPr kumimoji="1" lang="ja-JP" altLang="en-US" sz="1600" b="1" dirty="0" smtClean="0">
                <a:solidFill>
                  <a:srgbClr val="FF0000"/>
                </a:solidFill>
              </a:rPr>
              <a:t>③</a:t>
            </a:r>
            <a:endParaRPr kumimoji="1" lang="ja-JP" altLang="en-US" sz="1600" b="1" dirty="0">
              <a:solidFill>
                <a:srgbClr val="FF0000"/>
              </a:solidFill>
            </a:endParaRPr>
          </a:p>
        </p:txBody>
      </p:sp>
      <p:sp>
        <p:nvSpPr>
          <p:cNvPr id="11" name="テキスト ボックス 10"/>
          <p:cNvSpPr txBox="1"/>
          <p:nvPr/>
        </p:nvSpPr>
        <p:spPr>
          <a:xfrm>
            <a:off x="5426082" y="114843"/>
            <a:ext cx="3725700" cy="2062103"/>
          </a:xfrm>
          <a:prstGeom prst="rect">
            <a:avLst/>
          </a:prstGeom>
          <a:noFill/>
        </p:spPr>
        <p:txBody>
          <a:bodyPr wrap="square" rtlCol="0">
            <a:spAutoFit/>
          </a:bodyPr>
          <a:lstStyle/>
          <a:p>
            <a:r>
              <a:rPr kumimoji="1" lang="ja-JP" altLang="en-US" sz="1600" b="1" dirty="0" smtClean="0"/>
              <a:t>①　</a:t>
            </a:r>
            <a:r>
              <a:rPr lang="ja-JP" altLang="en-US" sz="1600" b="1" dirty="0" smtClean="0"/>
              <a:t>地名や住所による検索ができる</a:t>
            </a:r>
            <a:endParaRPr lang="en-US" altLang="ja-JP" sz="1600" b="1" dirty="0" smtClean="0"/>
          </a:p>
          <a:p>
            <a:endParaRPr kumimoji="1" lang="en-US" altLang="ja-JP" sz="1600" b="1" dirty="0"/>
          </a:p>
          <a:p>
            <a:r>
              <a:rPr lang="ja-JP" altLang="en-US" sz="1600" b="1" dirty="0" smtClean="0"/>
              <a:t>②　データの編集やエクスポートができる</a:t>
            </a:r>
            <a:endParaRPr lang="en-US" altLang="ja-JP" sz="1600" b="1" dirty="0" smtClean="0"/>
          </a:p>
          <a:p>
            <a:endParaRPr kumimoji="1" lang="en-US" altLang="ja-JP" sz="1600" b="1" dirty="0"/>
          </a:p>
          <a:p>
            <a:r>
              <a:rPr lang="ja-JP" altLang="en-US" sz="1600" b="1" dirty="0" smtClean="0"/>
              <a:t>③　現在地の表示、地図の切り替え、凡例の表示、地図の共有、編集やデータに関するメモ、地図データの詳細確認などができる。</a:t>
            </a:r>
            <a:endParaRPr kumimoji="1" lang="ja-JP" altLang="en-US" sz="1600" b="1" dirty="0"/>
          </a:p>
        </p:txBody>
      </p:sp>
      <p:pic>
        <p:nvPicPr>
          <p:cNvPr id="12" name="図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68749" y="2244709"/>
            <a:ext cx="3302019" cy="2641615"/>
          </a:xfrm>
          <a:prstGeom prst="rect">
            <a:avLst/>
          </a:prstGeom>
        </p:spPr>
      </p:pic>
      <p:cxnSp>
        <p:nvCxnSpPr>
          <p:cNvPr id="14" name="直線矢印コネクタ 13"/>
          <p:cNvCxnSpPr/>
          <p:nvPr/>
        </p:nvCxnSpPr>
        <p:spPr>
          <a:xfrm>
            <a:off x="5319712" y="2295525"/>
            <a:ext cx="585788"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5386861" y="4949853"/>
            <a:ext cx="3725700" cy="800219"/>
          </a:xfrm>
          <a:prstGeom prst="rect">
            <a:avLst/>
          </a:prstGeom>
          <a:noFill/>
        </p:spPr>
        <p:txBody>
          <a:bodyPr wrap="square" rtlCol="0">
            <a:spAutoFit/>
          </a:bodyPr>
          <a:lstStyle/>
          <a:p>
            <a:r>
              <a:rPr kumimoji="1" lang="ja-JP" altLang="en-US" sz="1600" b="1" dirty="0" smtClean="0"/>
              <a:t>どのユーザーがどんな情報の地物を入力したかなどを確認すること</a:t>
            </a:r>
            <a:r>
              <a:rPr lang="ja-JP" altLang="en-US" sz="1600" b="1" dirty="0"/>
              <a:t>が</a:t>
            </a:r>
            <a:r>
              <a:rPr kumimoji="1" lang="ja-JP" altLang="en-US" sz="1600" b="1" dirty="0" smtClean="0"/>
              <a:t>できる。</a:t>
            </a:r>
            <a:endParaRPr kumimoji="1" lang="en-US" altLang="ja-JP" sz="1600" b="1" dirty="0" smtClean="0"/>
          </a:p>
          <a:p>
            <a:r>
              <a:rPr lang="en-US" altLang="ja-JP" sz="1400" b="1" dirty="0" smtClean="0"/>
              <a:t>※</a:t>
            </a:r>
            <a:r>
              <a:rPr lang="ja-JP" altLang="en-US" sz="1400" b="1" dirty="0" smtClean="0"/>
              <a:t>　表示範囲が大きいとデータが読み込めない</a:t>
            </a:r>
            <a:endParaRPr kumimoji="1" lang="ja-JP" altLang="en-US" sz="1600" b="1" dirty="0"/>
          </a:p>
        </p:txBody>
      </p:sp>
      <p:sp>
        <p:nvSpPr>
          <p:cNvPr id="18" name="正方形/長方形 17"/>
          <p:cNvSpPr/>
          <p:nvPr/>
        </p:nvSpPr>
        <p:spPr>
          <a:xfrm>
            <a:off x="245978" y="673291"/>
            <a:ext cx="3761222" cy="308418"/>
          </a:xfrm>
          <a:prstGeom prst="rect">
            <a:avLst/>
          </a:prstGeom>
        </p:spPr>
        <p:txBody>
          <a:bodyPr wrap="none">
            <a:spAutoFit/>
          </a:bodyPr>
          <a:lstStyle/>
          <a:p>
            <a:r>
              <a:rPr lang="ja-JP" altLang="en-US" dirty="0">
                <a:hlinkClick r:id="rId4"/>
              </a:rPr>
              <a:t>http://www.openstreetmap.</a:t>
            </a:r>
            <a:r>
              <a:rPr lang="ja-JP" altLang="en-US" dirty="0" smtClean="0">
                <a:hlinkClick r:id="rId4"/>
              </a:rPr>
              <a:t>org</a:t>
            </a:r>
            <a:r>
              <a:rPr lang="ja-JP" altLang="en-US" dirty="0" smtClean="0"/>
              <a:t>にアクセスする。</a:t>
            </a:r>
            <a:endParaRPr lang="ja-JP" altLang="en-US" dirty="0"/>
          </a:p>
        </p:txBody>
      </p:sp>
    </p:spTree>
    <p:extLst>
      <p:ext uri="{BB962C8B-B14F-4D97-AF65-F5344CB8AC3E}">
        <p14:creationId xmlns:p14="http://schemas.microsoft.com/office/powerpoint/2010/main" val="234895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4" y="746035"/>
            <a:ext cx="4437743" cy="3550194"/>
          </a:xfrm>
          <a:prstGeom prst="rect">
            <a:avLst/>
          </a:prstGeom>
        </p:spPr>
      </p:pic>
      <p:pic>
        <p:nvPicPr>
          <p:cNvPr id="11" name="図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01028" y="760549"/>
            <a:ext cx="4437743" cy="3550194"/>
          </a:xfrm>
          <a:prstGeom prst="rect">
            <a:avLst/>
          </a:prstGeom>
        </p:spPr>
      </p:pic>
      <p:sp>
        <p:nvSpPr>
          <p:cNvPr id="5" name="正方形/長方形 4"/>
          <p:cNvSpPr/>
          <p:nvPr/>
        </p:nvSpPr>
        <p:spPr>
          <a:xfrm>
            <a:off x="406400" y="4093028"/>
            <a:ext cx="696686" cy="1386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5" idx="3"/>
          </p:cNvCxnSpPr>
          <p:nvPr/>
        </p:nvCxnSpPr>
        <p:spPr>
          <a:xfrm flipV="1">
            <a:off x="1103086" y="3047999"/>
            <a:ext cx="3468914" cy="11143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5384800" y="3657599"/>
            <a:ext cx="362857" cy="17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572000" y="1378856"/>
            <a:ext cx="2046514" cy="222632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8585" y="4568884"/>
            <a:ext cx="9026830" cy="1077218"/>
          </a:xfrm>
          <a:prstGeom prst="rect">
            <a:avLst/>
          </a:prstGeom>
          <a:noFill/>
        </p:spPr>
        <p:txBody>
          <a:bodyPr wrap="square" rtlCol="0">
            <a:spAutoFit/>
          </a:bodyPr>
          <a:lstStyle/>
          <a:p>
            <a:r>
              <a:rPr kumimoji="1" lang="ja-JP" altLang="en-US" sz="1600" b="1" dirty="0" smtClean="0"/>
              <a:t>「解説」からマッピングの概要を把握し、「インストラクション」をクリックする。マップする対象と変更セットの内容を確認する。</a:t>
            </a:r>
            <a:endParaRPr kumimoji="1" lang="en-US" altLang="ja-JP" sz="1600" b="1" dirty="0" smtClean="0"/>
          </a:p>
          <a:p>
            <a:r>
              <a:rPr lang="en-GB" altLang="ja-JP" sz="1600" b="1" dirty="0"/>
              <a:t>Project Specific Mapping </a:t>
            </a:r>
            <a:r>
              <a:rPr lang="en-GB" altLang="ja-JP" sz="1600" b="1" dirty="0" smtClean="0"/>
              <a:t>Notes</a:t>
            </a:r>
            <a:r>
              <a:rPr lang="ja-JP" altLang="en-US" sz="1600" b="1" dirty="0" smtClean="0"/>
              <a:t>などその他の説明も確認し、「参加」をクリックする。</a:t>
            </a:r>
            <a:endParaRPr lang="en-US" altLang="ja-JP" sz="1600" b="1" dirty="0" smtClean="0"/>
          </a:p>
          <a:p>
            <a:r>
              <a:rPr kumimoji="1" lang="en-US" altLang="ja-JP" sz="1600" b="1" dirty="0" smtClean="0"/>
              <a:t>※</a:t>
            </a:r>
            <a:r>
              <a:rPr kumimoji="1" lang="ja-JP" altLang="en-US" sz="1600" b="1" dirty="0" smtClean="0"/>
              <a:t>画面</a:t>
            </a:r>
            <a:r>
              <a:rPr lang="ja-JP" altLang="en-US" sz="1600" b="1" dirty="0" smtClean="0"/>
              <a:t>右上をクリックし、</a:t>
            </a:r>
            <a:r>
              <a:rPr lang="en-US" altLang="ja-JP" sz="1600" b="1" dirty="0" smtClean="0"/>
              <a:t>OSM</a:t>
            </a:r>
            <a:r>
              <a:rPr lang="ja-JP" altLang="en-US" sz="1600" b="1" dirty="0" smtClean="0"/>
              <a:t>にログインしておく。</a:t>
            </a:r>
            <a:endParaRPr kumimoji="1" lang="ja-JP" altLang="en-US" sz="1600" b="1" dirty="0"/>
          </a:p>
        </p:txBody>
      </p:sp>
    </p:spTree>
    <p:extLst>
      <p:ext uri="{BB962C8B-B14F-4D97-AF65-F5344CB8AC3E}">
        <p14:creationId xmlns:p14="http://schemas.microsoft.com/office/powerpoint/2010/main" val="2497334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573"/>
            <a:ext cx="4533900" cy="3627120"/>
          </a:xfrm>
          <a:prstGeom prst="rect">
            <a:avLst/>
          </a:prstGeom>
        </p:spPr>
      </p:pic>
      <p:pic>
        <p:nvPicPr>
          <p:cNvPr id="23" name="図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23990" y="760369"/>
            <a:ext cx="4481910" cy="3585528"/>
          </a:xfrm>
          <a:prstGeom prst="rect">
            <a:avLst/>
          </a:prstGeom>
        </p:spPr>
      </p:pic>
      <p:sp>
        <p:nvSpPr>
          <p:cNvPr id="24" name="正方形/長方形 23"/>
          <p:cNvSpPr/>
          <p:nvPr/>
        </p:nvSpPr>
        <p:spPr>
          <a:xfrm>
            <a:off x="424873" y="1607127"/>
            <a:ext cx="591127" cy="498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p:cNvCxnSpPr/>
          <p:nvPr/>
        </p:nvCxnSpPr>
        <p:spPr>
          <a:xfrm>
            <a:off x="1016000" y="1995054"/>
            <a:ext cx="2050473" cy="988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5125027" y="1745673"/>
            <a:ext cx="472209" cy="1385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58585" y="4568884"/>
            <a:ext cx="9026830" cy="338554"/>
          </a:xfrm>
          <a:prstGeom prst="rect">
            <a:avLst/>
          </a:prstGeom>
          <a:noFill/>
        </p:spPr>
        <p:txBody>
          <a:bodyPr wrap="square" rtlCol="0">
            <a:spAutoFit/>
          </a:bodyPr>
          <a:lstStyle/>
          <a:p>
            <a:pPr algn="ctr"/>
            <a:r>
              <a:rPr kumimoji="1" lang="ja-JP" altLang="en-US" sz="1600" b="1" dirty="0" smtClean="0"/>
              <a:t>凡例をもとに編集するエリアを選択し、「マッピング開始」をクリックする。</a:t>
            </a:r>
            <a:endParaRPr kumimoji="1" lang="ja-JP" altLang="en-US" sz="1600" b="1" dirty="0"/>
          </a:p>
        </p:txBody>
      </p:sp>
    </p:spTree>
    <p:extLst>
      <p:ext uri="{BB962C8B-B14F-4D97-AF65-F5344CB8AC3E}">
        <p14:creationId xmlns:p14="http://schemas.microsoft.com/office/powerpoint/2010/main" val="4081555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055" y="709505"/>
            <a:ext cx="4470400" cy="3576320"/>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709505"/>
            <a:ext cx="4470400" cy="3576320"/>
          </a:xfrm>
          <a:prstGeom prst="rect">
            <a:avLst/>
          </a:prstGeom>
        </p:spPr>
      </p:pic>
      <p:sp>
        <p:nvSpPr>
          <p:cNvPr id="6" name="正方形/長方形 5"/>
          <p:cNvSpPr/>
          <p:nvPr/>
        </p:nvSpPr>
        <p:spPr>
          <a:xfrm>
            <a:off x="1351643" y="5190497"/>
            <a:ext cx="6440715" cy="524503"/>
          </a:xfrm>
          <a:prstGeom prst="rect">
            <a:avLst/>
          </a:prstGeom>
        </p:spPr>
        <p:txBody>
          <a:bodyPr wrap="square">
            <a:spAutoFit/>
          </a:bodyPr>
          <a:lstStyle/>
          <a:p>
            <a:r>
              <a:rPr lang="ja-JP" altLang="en-US" dirty="0" smtClean="0"/>
              <a:t>こ</a:t>
            </a:r>
            <a:r>
              <a:rPr lang="ja-JP" altLang="en-US" dirty="0"/>
              <a:t>の</a:t>
            </a:r>
            <a:r>
              <a:rPr lang="ja-JP" altLang="en-US" dirty="0" smtClean="0"/>
              <a:t>タスクの詳しい</a:t>
            </a:r>
            <a:r>
              <a:rPr lang="ja-JP" altLang="en-US" dirty="0"/>
              <a:t>説明については、</a:t>
            </a:r>
            <a:endParaRPr lang="en-US" altLang="ja-JP" dirty="0"/>
          </a:p>
          <a:p>
            <a:r>
              <a:rPr lang="ja-JP" altLang="en-US" dirty="0" smtClean="0">
                <a:hlinkClick r:id="rId4"/>
              </a:rPr>
              <a:t>https</a:t>
            </a:r>
            <a:r>
              <a:rPr lang="ja-JP" altLang="en-US" dirty="0">
                <a:hlinkClick r:id="rId4"/>
              </a:rPr>
              <a:t>://www.youtube.com/watch?v=WjNawjN53lw&amp;feature=youtu.</a:t>
            </a:r>
            <a:r>
              <a:rPr lang="ja-JP" altLang="en-US" dirty="0" smtClean="0">
                <a:hlinkClick r:id="rId4"/>
              </a:rPr>
              <a:t>be</a:t>
            </a:r>
            <a:r>
              <a:rPr lang="ja-JP" altLang="en-US" dirty="0" smtClean="0"/>
              <a:t>　を参照する。　</a:t>
            </a:r>
            <a:endParaRPr lang="en-US" altLang="ja-JP" dirty="0" smtClean="0"/>
          </a:p>
        </p:txBody>
      </p:sp>
      <p:sp>
        <p:nvSpPr>
          <p:cNvPr id="7" name="テキスト ボックス 6"/>
          <p:cNvSpPr txBox="1"/>
          <p:nvPr/>
        </p:nvSpPr>
        <p:spPr>
          <a:xfrm>
            <a:off x="-1" y="4568884"/>
            <a:ext cx="8891451" cy="338554"/>
          </a:xfrm>
          <a:prstGeom prst="rect">
            <a:avLst/>
          </a:prstGeom>
          <a:noFill/>
        </p:spPr>
        <p:txBody>
          <a:bodyPr wrap="square" rtlCol="0">
            <a:spAutoFit/>
          </a:bodyPr>
          <a:lstStyle/>
          <a:p>
            <a:pPr algn="ctr"/>
            <a:r>
              <a:rPr kumimoji="1" lang="ja-JP" altLang="en-US" sz="1600" b="1" dirty="0" smtClean="0"/>
              <a:t>「エディタ（</a:t>
            </a:r>
            <a:r>
              <a:rPr kumimoji="1" lang="en-US" altLang="ja-JP" sz="1600" b="1" dirty="0" smtClean="0"/>
              <a:t>ID</a:t>
            </a:r>
            <a:r>
              <a:rPr kumimoji="1" lang="ja-JP" altLang="en-US" sz="1600" b="1" dirty="0" smtClean="0"/>
              <a:t>）」をクリックすると、</a:t>
            </a:r>
            <a:r>
              <a:rPr kumimoji="1" lang="en-US" altLang="ja-JP" sz="1600" b="1" dirty="0" smtClean="0"/>
              <a:t>OSM</a:t>
            </a:r>
            <a:r>
              <a:rPr kumimoji="1" lang="ja-JP" altLang="en-US" sz="1600" b="1" dirty="0" smtClean="0"/>
              <a:t>画面が起動する。</a:t>
            </a:r>
            <a:endParaRPr kumimoji="1" lang="ja-JP" altLang="en-US" sz="1600" b="1" dirty="0"/>
          </a:p>
        </p:txBody>
      </p:sp>
    </p:spTree>
    <p:extLst>
      <p:ext uri="{BB962C8B-B14F-4D97-AF65-F5344CB8AC3E}">
        <p14:creationId xmlns:p14="http://schemas.microsoft.com/office/powerpoint/2010/main" val="1027948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253" y="926214"/>
            <a:ext cx="4136571" cy="3309257"/>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926215"/>
            <a:ext cx="4165600" cy="3332480"/>
          </a:xfrm>
          <a:prstGeom prst="rect">
            <a:avLst/>
          </a:prstGeom>
        </p:spPr>
      </p:pic>
      <p:sp>
        <p:nvSpPr>
          <p:cNvPr id="5" name="テキスト ボックス 4"/>
          <p:cNvSpPr txBox="1"/>
          <p:nvPr/>
        </p:nvSpPr>
        <p:spPr>
          <a:xfrm>
            <a:off x="292718" y="4682837"/>
            <a:ext cx="8558561" cy="584775"/>
          </a:xfrm>
          <a:prstGeom prst="rect">
            <a:avLst/>
          </a:prstGeom>
          <a:noFill/>
        </p:spPr>
        <p:txBody>
          <a:bodyPr wrap="none" rtlCol="0">
            <a:spAutoFit/>
          </a:bodyPr>
          <a:lstStyle/>
          <a:p>
            <a:r>
              <a:rPr kumimoji="1" lang="ja-JP" altLang="en-US" sz="1600" b="1" dirty="0" smtClean="0"/>
              <a:t>タスクに従って、建物をトレースし、「保存」をクリックする。</a:t>
            </a:r>
            <a:endParaRPr kumimoji="1" lang="en-US" altLang="ja-JP" sz="1600" b="1" dirty="0" smtClean="0"/>
          </a:p>
          <a:p>
            <a:r>
              <a:rPr lang="ja-JP" altLang="en-US" sz="1600" b="1" dirty="0" smtClean="0"/>
              <a:t>編集</a:t>
            </a:r>
            <a:r>
              <a:rPr lang="ja-JP" altLang="en-US" sz="1600" b="1" dirty="0"/>
              <a:t>セット</a:t>
            </a:r>
            <a:r>
              <a:rPr lang="ja-JP" altLang="en-US" sz="1600" b="1" dirty="0" smtClean="0"/>
              <a:t>のコメントにタスクの内容が自動で入力されていることを確認し、「</a:t>
            </a:r>
            <a:r>
              <a:rPr lang="en-US" altLang="ja-JP" sz="1600" b="1" dirty="0" smtClean="0"/>
              <a:t>SAVE</a:t>
            </a:r>
            <a:r>
              <a:rPr lang="ja-JP" altLang="en-US" sz="1600" b="1" dirty="0" smtClean="0"/>
              <a:t>」をクリックする。</a:t>
            </a:r>
            <a:endParaRPr lang="en-US" altLang="ja-JP" sz="1600" b="1" dirty="0" smtClean="0"/>
          </a:p>
        </p:txBody>
      </p:sp>
    </p:spTree>
    <p:extLst>
      <p:ext uri="{BB962C8B-B14F-4D97-AF65-F5344CB8AC3E}">
        <p14:creationId xmlns:p14="http://schemas.microsoft.com/office/powerpoint/2010/main" val="2005631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51162" y="1039223"/>
            <a:ext cx="4296228" cy="3436982"/>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279" y="1039223"/>
            <a:ext cx="4276214" cy="3420971"/>
          </a:xfrm>
          <a:prstGeom prst="rect">
            <a:avLst/>
          </a:prstGeom>
        </p:spPr>
      </p:pic>
      <p:sp>
        <p:nvSpPr>
          <p:cNvPr id="5" name="正方形/長方形 4"/>
          <p:cNvSpPr/>
          <p:nvPr/>
        </p:nvSpPr>
        <p:spPr>
          <a:xfrm>
            <a:off x="5252810" y="2235200"/>
            <a:ext cx="1626961" cy="1117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05363" y="2561024"/>
            <a:ext cx="304800" cy="1175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76917" y="4902310"/>
            <a:ext cx="7390165" cy="584775"/>
          </a:xfrm>
          <a:prstGeom prst="rect">
            <a:avLst/>
          </a:prstGeom>
          <a:noFill/>
        </p:spPr>
        <p:txBody>
          <a:bodyPr wrap="none" rtlCol="0">
            <a:spAutoFit/>
          </a:bodyPr>
          <a:lstStyle/>
          <a:p>
            <a:r>
              <a:rPr kumimoji="1" lang="ja-JP" altLang="en-US" sz="1600" b="1" dirty="0" smtClean="0"/>
              <a:t>編集が終了したら、「アンロック」をクリックする。</a:t>
            </a:r>
            <a:endParaRPr kumimoji="1" lang="en-US" altLang="ja-JP" sz="1600" b="1" dirty="0" smtClean="0"/>
          </a:p>
          <a:p>
            <a:r>
              <a:rPr lang="ja-JP" altLang="en-US" sz="1600" b="1" dirty="0"/>
              <a:t>選択</a:t>
            </a:r>
            <a:r>
              <a:rPr lang="ja-JP" altLang="en-US" sz="1600" b="1" dirty="0" smtClean="0"/>
              <a:t>した地域内のタスクが完了している場合は、「完了としてマーク」をクリックする。</a:t>
            </a:r>
            <a:endParaRPr kumimoji="1" lang="ja-JP" altLang="en-US" sz="1600" b="1" dirty="0"/>
          </a:p>
        </p:txBody>
      </p:sp>
    </p:spTree>
    <p:extLst>
      <p:ext uri="{BB962C8B-B14F-4D97-AF65-F5344CB8AC3E}">
        <p14:creationId xmlns:p14="http://schemas.microsoft.com/office/powerpoint/2010/main" val="62943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編集のルール</a:t>
            </a:r>
            <a:endParaRPr kumimoji="1" lang="ja-JP" altLang="en-US" sz="3200" b="1" u="none" dirty="0">
              <a:solidFill>
                <a:srgbClr val="0070C0"/>
              </a:solidFill>
            </a:endParaRPr>
          </a:p>
        </p:txBody>
      </p:sp>
      <p:sp>
        <p:nvSpPr>
          <p:cNvPr id="3" name="テキスト ボックス 2"/>
          <p:cNvSpPr txBox="1"/>
          <p:nvPr/>
        </p:nvSpPr>
        <p:spPr>
          <a:xfrm>
            <a:off x="1" y="1262744"/>
            <a:ext cx="9144000" cy="3970318"/>
          </a:xfrm>
          <a:prstGeom prst="rect">
            <a:avLst/>
          </a:prstGeom>
          <a:noFill/>
        </p:spPr>
        <p:txBody>
          <a:bodyPr wrap="square" rtlCol="0">
            <a:spAutoFit/>
          </a:bodyPr>
          <a:lstStyle/>
          <a:p>
            <a:r>
              <a:rPr kumimoji="1" lang="ja-JP" altLang="en-US" sz="2800" dirty="0" smtClean="0"/>
              <a:t>・ポイント、ライン、ポリゴンで地物を表現する</a:t>
            </a:r>
            <a:endParaRPr kumimoji="1" lang="en-US" altLang="ja-JP" sz="2800" dirty="0" smtClean="0"/>
          </a:p>
          <a:p>
            <a:endParaRPr kumimoji="1" lang="en-US" altLang="ja-JP" sz="2800" dirty="0" smtClean="0"/>
          </a:p>
          <a:p>
            <a:r>
              <a:rPr lang="ja-JP" altLang="en-US" sz="2800" dirty="0" smtClean="0"/>
              <a:t>・地物の属性をタグとして付与する</a:t>
            </a:r>
            <a:endParaRPr lang="en-US" altLang="ja-JP" sz="2800" dirty="0" smtClean="0"/>
          </a:p>
          <a:p>
            <a:endParaRPr lang="en-US" altLang="ja-JP" sz="2800" dirty="0" smtClean="0"/>
          </a:p>
          <a:p>
            <a:endParaRPr kumimoji="1" lang="en-US" altLang="ja-JP" sz="2800" dirty="0" smtClean="0"/>
          </a:p>
          <a:p>
            <a:r>
              <a:rPr kumimoji="1" lang="ja-JP" altLang="en-US" sz="2800" dirty="0" smtClean="0"/>
              <a:t>・作成した地理情報データを自由に利用することができる</a:t>
            </a:r>
            <a:endParaRPr kumimoji="1" lang="en-US" altLang="ja-JP" sz="2800" dirty="0" smtClean="0"/>
          </a:p>
          <a:p>
            <a:endParaRPr lang="en-US" altLang="ja-JP" sz="2800" dirty="0"/>
          </a:p>
          <a:p>
            <a:r>
              <a:rPr kumimoji="1" lang="ja-JP" altLang="en-US" sz="2800" dirty="0" smtClean="0"/>
              <a:t>・</a:t>
            </a:r>
            <a:r>
              <a:rPr kumimoji="1" lang="en-US" altLang="ja-JP" sz="2800" dirty="0" smtClean="0"/>
              <a:t>Google Maps</a:t>
            </a:r>
            <a:r>
              <a:rPr kumimoji="1" lang="ja-JP" altLang="en-US" sz="2800" dirty="0" smtClean="0"/>
              <a:t>など</a:t>
            </a:r>
            <a:r>
              <a:rPr lang="ja-JP" altLang="en-US" sz="2800" dirty="0" smtClean="0"/>
              <a:t>を用いた</a:t>
            </a:r>
            <a:r>
              <a:rPr lang="en-US" altLang="ja-JP" sz="2800" dirty="0" smtClean="0"/>
              <a:t>OSM</a:t>
            </a:r>
            <a:r>
              <a:rPr lang="ja-JP" altLang="en-US" sz="2800" dirty="0" smtClean="0"/>
              <a:t>の編集は、できない</a:t>
            </a:r>
            <a:endParaRPr lang="en-US" altLang="ja-JP" sz="2800" dirty="0" smtClean="0"/>
          </a:p>
          <a:p>
            <a:r>
              <a:rPr kumimoji="1" lang="ja-JP" altLang="en-US" sz="2800" dirty="0"/>
              <a:t>　</a:t>
            </a:r>
          </a:p>
        </p:txBody>
      </p:sp>
      <p:sp>
        <p:nvSpPr>
          <p:cNvPr id="4" name="テキスト ボックス 3"/>
          <p:cNvSpPr txBox="1"/>
          <p:nvPr/>
        </p:nvSpPr>
        <p:spPr>
          <a:xfrm>
            <a:off x="2339958" y="2666779"/>
            <a:ext cx="6804042" cy="308418"/>
          </a:xfrm>
          <a:prstGeom prst="rect">
            <a:avLst/>
          </a:prstGeom>
          <a:noFill/>
        </p:spPr>
        <p:txBody>
          <a:bodyPr wrap="none" rtlCol="0">
            <a:spAutoFit/>
          </a:bodyPr>
          <a:lstStyle/>
          <a:p>
            <a:r>
              <a:rPr kumimoji="1" lang="en-US" altLang="ja-JP" dirty="0" smtClean="0"/>
              <a:t>OSM</a:t>
            </a:r>
            <a:r>
              <a:rPr lang="ja-JP" altLang="en-US" dirty="0" smtClean="0"/>
              <a:t>タグについては、</a:t>
            </a:r>
            <a:r>
              <a:rPr lang="en-GB" altLang="ja-JP" dirty="0">
                <a:hlinkClick r:id="rId2"/>
              </a:rPr>
              <a:t>http://</a:t>
            </a:r>
            <a:r>
              <a:rPr lang="en-GB" altLang="ja-JP" dirty="0" smtClean="0">
                <a:hlinkClick r:id="rId2"/>
              </a:rPr>
              <a:t>wiki.openstreetmap.org/wiki/JA:Map_Features</a:t>
            </a:r>
            <a:r>
              <a:rPr lang="en-GB" altLang="ja-JP" dirty="0" smtClean="0"/>
              <a:t>  </a:t>
            </a:r>
            <a:r>
              <a:rPr lang="ja-JP" altLang="en-US" dirty="0" smtClean="0"/>
              <a:t>を参照する</a:t>
            </a:r>
            <a:endParaRPr lang="en-GB" altLang="ja-JP" dirty="0" smtClean="0"/>
          </a:p>
        </p:txBody>
      </p:sp>
      <p:sp>
        <p:nvSpPr>
          <p:cNvPr id="5" name="テキスト ボックス 4"/>
          <p:cNvSpPr txBox="1"/>
          <p:nvPr/>
        </p:nvSpPr>
        <p:spPr>
          <a:xfrm>
            <a:off x="5242815" y="4889020"/>
            <a:ext cx="3747244" cy="308418"/>
          </a:xfrm>
          <a:prstGeom prst="rect">
            <a:avLst/>
          </a:prstGeom>
          <a:noFill/>
        </p:spPr>
        <p:txBody>
          <a:bodyPr wrap="none" rtlCol="0">
            <a:spAutoFit/>
          </a:bodyPr>
          <a:lstStyle/>
          <a:p>
            <a:r>
              <a:rPr lang="ja-JP" altLang="en-US" dirty="0" smtClean="0"/>
              <a:t>詳細は</a:t>
            </a:r>
            <a:r>
              <a:rPr lang="en-US" altLang="ja-JP" dirty="0" smtClean="0"/>
              <a:t>Google Maps</a:t>
            </a:r>
            <a:r>
              <a:rPr lang="ja-JP" altLang="en-US" dirty="0" smtClean="0"/>
              <a:t>などの利用規約を参照する</a:t>
            </a:r>
            <a:endParaRPr lang="en-GB" altLang="ja-JP" dirty="0" smtClean="0"/>
          </a:p>
        </p:txBody>
      </p:sp>
    </p:spTree>
    <p:extLst>
      <p:ext uri="{BB962C8B-B14F-4D97-AF65-F5344CB8AC3E}">
        <p14:creationId xmlns:p14="http://schemas.microsoft.com/office/powerpoint/2010/main" val="97086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b="1" u="none" dirty="0" smtClean="0">
                <a:solidFill>
                  <a:srgbClr val="0070C0"/>
                </a:solidFill>
              </a:rPr>
              <a:t>アカウントの取得</a:t>
            </a:r>
            <a:endParaRPr kumimoji="1" lang="ja-JP" altLang="en-US" sz="3200" b="1" u="none" dirty="0">
              <a:solidFill>
                <a:srgbClr val="0070C0"/>
              </a:solidFill>
            </a:endParaRPr>
          </a:p>
        </p:txBody>
      </p:sp>
      <p:sp>
        <p:nvSpPr>
          <p:cNvPr id="3" name="正方形/長方形 2"/>
          <p:cNvSpPr/>
          <p:nvPr/>
        </p:nvSpPr>
        <p:spPr>
          <a:xfrm>
            <a:off x="1229514" y="4771246"/>
            <a:ext cx="6684972" cy="584775"/>
          </a:xfrm>
          <a:prstGeom prst="rect">
            <a:avLst/>
          </a:prstGeom>
        </p:spPr>
        <p:txBody>
          <a:bodyPr wrap="none">
            <a:spAutoFit/>
          </a:bodyPr>
          <a:lstStyle/>
          <a:p>
            <a:r>
              <a:rPr lang="ja-JP" altLang="en-US" sz="1600" b="1" dirty="0">
                <a:hlinkClick r:id="rId2"/>
              </a:rPr>
              <a:t>http://www.openstreetmap.</a:t>
            </a:r>
            <a:r>
              <a:rPr lang="ja-JP" altLang="en-US" sz="1600" b="1" dirty="0" smtClean="0">
                <a:hlinkClick r:id="rId2"/>
              </a:rPr>
              <a:t>org</a:t>
            </a:r>
            <a:r>
              <a:rPr lang="ja-JP" altLang="en-US" sz="1600" b="1" dirty="0" smtClean="0"/>
              <a:t>にアクセスし、ユーザー登録をクリックする</a:t>
            </a:r>
            <a:endParaRPr lang="en-US" altLang="ja-JP" sz="1600" b="1" dirty="0" smtClean="0"/>
          </a:p>
          <a:p>
            <a:r>
              <a:rPr lang="ja-JP" altLang="en-US" sz="1600" b="1" dirty="0" smtClean="0"/>
              <a:t>登録したメールアドレスにメールが届いているのを確認する</a:t>
            </a:r>
            <a:endParaRPr lang="ja-JP" altLang="en-US" sz="1600" b="1" dirty="0"/>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4166" y="1412422"/>
            <a:ext cx="4030659" cy="2817132"/>
          </a:xfrm>
          <a:prstGeom prst="rect">
            <a:avLst/>
          </a:prstGeom>
        </p:spPr>
      </p:pic>
      <p:sp>
        <p:nvSpPr>
          <p:cNvPr id="5" name="正方形/長方形 4"/>
          <p:cNvSpPr/>
          <p:nvPr/>
        </p:nvSpPr>
        <p:spPr>
          <a:xfrm flipH="1" flipV="1">
            <a:off x="3899808" y="1412422"/>
            <a:ext cx="415017" cy="12110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31756" y="1412422"/>
            <a:ext cx="4018294" cy="2817132"/>
          </a:xfrm>
          <a:prstGeom prst="rect">
            <a:avLst/>
          </a:prstGeom>
          <a:ln>
            <a:noFill/>
          </a:ln>
        </p:spPr>
      </p:pic>
      <p:sp>
        <p:nvSpPr>
          <p:cNvPr id="7" name="正方形/長方形 6"/>
          <p:cNvSpPr/>
          <p:nvPr/>
        </p:nvSpPr>
        <p:spPr>
          <a:xfrm>
            <a:off x="5187710" y="2227011"/>
            <a:ext cx="1635236" cy="172964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03540" y="764614"/>
            <a:ext cx="3736920" cy="338554"/>
          </a:xfrm>
          <a:prstGeom prst="rect">
            <a:avLst/>
          </a:prstGeom>
        </p:spPr>
        <p:txBody>
          <a:bodyPr wrap="none">
            <a:spAutoFit/>
          </a:bodyPr>
          <a:lstStyle/>
          <a:p>
            <a:r>
              <a:rPr lang="ja-JP" altLang="en-US" sz="1600" b="1" dirty="0"/>
              <a:t>OSMの編集にはアカウントが必要と</a:t>
            </a:r>
            <a:r>
              <a:rPr lang="ja-JP" altLang="en-US" sz="1600" b="1" dirty="0" smtClean="0"/>
              <a:t>なる</a:t>
            </a:r>
            <a:endParaRPr lang="ja-JP" altLang="en-US" sz="1600" b="1" dirty="0"/>
          </a:p>
        </p:txBody>
      </p:sp>
    </p:spTree>
    <p:extLst>
      <p:ext uri="{BB962C8B-B14F-4D97-AF65-F5344CB8AC3E}">
        <p14:creationId xmlns:p14="http://schemas.microsoft.com/office/powerpoint/2010/main" val="4672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562137" y="4897748"/>
            <a:ext cx="6414064" cy="584775"/>
          </a:xfrm>
          <a:prstGeom prst="rect">
            <a:avLst/>
          </a:prstGeom>
        </p:spPr>
        <p:txBody>
          <a:bodyPr wrap="none">
            <a:spAutoFit/>
          </a:bodyPr>
          <a:lstStyle/>
          <a:p>
            <a:r>
              <a:rPr lang="ja-JP" altLang="en-US" sz="1600" b="1" dirty="0">
                <a:hlinkClick r:id="rId2"/>
              </a:rPr>
              <a:t>http://www.openstreetmap.</a:t>
            </a:r>
            <a:r>
              <a:rPr lang="ja-JP" altLang="en-US" sz="1600" b="1" dirty="0" smtClean="0">
                <a:hlinkClick r:id="rId2"/>
              </a:rPr>
              <a:t>org</a:t>
            </a:r>
            <a:r>
              <a:rPr lang="ja-JP" altLang="en-US" sz="1600" b="1" dirty="0" smtClean="0"/>
              <a:t>　にアクセスし、任意の地域を拡大する。</a:t>
            </a:r>
            <a:endParaRPr lang="en-US" altLang="ja-JP" sz="1600" b="1" dirty="0" smtClean="0"/>
          </a:p>
          <a:p>
            <a:r>
              <a:rPr lang="ja-JP" altLang="en-US" sz="1600" b="1" dirty="0"/>
              <a:t>編集</a:t>
            </a:r>
            <a:r>
              <a:rPr lang="ja-JP" altLang="en-US" sz="1600" b="1" dirty="0" smtClean="0"/>
              <a:t>をクリックし、</a:t>
            </a:r>
            <a:r>
              <a:rPr lang="en-US" altLang="ja-JP" sz="1600" b="1" dirty="0" smtClean="0"/>
              <a:t>ID</a:t>
            </a:r>
            <a:r>
              <a:rPr lang="ja-JP" altLang="en-US" sz="1600" b="1" dirty="0" smtClean="0"/>
              <a:t>を利用する。</a:t>
            </a:r>
            <a:endParaRPr lang="ja-JP" altLang="en-US" sz="1600" b="1" dirty="0"/>
          </a:p>
        </p:txBody>
      </p:sp>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475" y="1237435"/>
            <a:ext cx="4010025" cy="3082706"/>
          </a:xfrm>
          <a:prstGeom prst="rect">
            <a:avLst/>
          </a:prstGeom>
        </p:spPr>
      </p:pic>
      <p:sp>
        <p:nvSpPr>
          <p:cNvPr id="7" name="タイトル 1"/>
          <p:cNvSpPr>
            <a:spLocks noGrp="1"/>
          </p:cNvSpPr>
          <p:nvPr>
            <p:ph type="title"/>
          </p:nvPr>
        </p:nvSpPr>
        <p:spPr>
          <a:xfrm>
            <a:off x="371475" y="157691"/>
            <a:ext cx="7886700" cy="505354"/>
          </a:xfrm>
        </p:spPr>
        <p:txBody>
          <a:bodyPr>
            <a:noAutofit/>
          </a:bodyPr>
          <a:lstStyle/>
          <a:p>
            <a:r>
              <a:rPr kumimoji="1" lang="en-US" altLang="ja-JP" sz="3200" b="1" u="none" dirty="0" smtClean="0">
                <a:solidFill>
                  <a:srgbClr val="0070C0"/>
                </a:solidFill>
              </a:rPr>
              <a:t>OSM</a:t>
            </a:r>
            <a:r>
              <a:rPr kumimoji="1" lang="ja-JP" altLang="en-US" sz="3200" b="1" u="none" dirty="0" smtClean="0">
                <a:solidFill>
                  <a:srgbClr val="0070C0"/>
                </a:solidFill>
              </a:rPr>
              <a:t>の編集</a:t>
            </a:r>
            <a:endParaRPr kumimoji="1" lang="ja-JP" altLang="en-US" sz="3200" b="1" u="none" dirty="0">
              <a:solidFill>
                <a:srgbClr val="0070C0"/>
              </a:solidFill>
            </a:endParaRPr>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a:ext>
            </a:extLst>
          </a:blip>
          <a:srcRect l="-726"/>
          <a:stretch/>
        </p:blipFill>
        <p:spPr>
          <a:xfrm>
            <a:off x="4778477" y="1237435"/>
            <a:ext cx="4068472" cy="3082706"/>
          </a:xfrm>
          <a:prstGeom prst="rect">
            <a:avLst/>
          </a:prstGeom>
        </p:spPr>
      </p:pic>
      <p:sp>
        <p:nvSpPr>
          <p:cNvPr id="2" name="正方形/長方形 1"/>
          <p:cNvSpPr/>
          <p:nvPr/>
        </p:nvSpPr>
        <p:spPr>
          <a:xfrm>
            <a:off x="5429250" y="1524000"/>
            <a:ext cx="933450" cy="2571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933700" y="2778788"/>
            <a:ext cx="180975" cy="145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3133725" y="1609725"/>
            <a:ext cx="2200275" cy="12112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6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8302" y="1095067"/>
            <a:ext cx="4036048" cy="2839066"/>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26883" y="1095067"/>
            <a:ext cx="3958341" cy="2899307"/>
          </a:xfrm>
          <a:prstGeom prst="rect">
            <a:avLst/>
          </a:prstGeom>
        </p:spPr>
      </p:pic>
      <p:sp>
        <p:nvSpPr>
          <p:cNvPr id="6" name="正方形/長方形 5"/>
          <p:cNvSpPr/>
          <p:nvPr/>
        </p:nvSpPr>
        <p:spPr>
          <a:xfrm>
            <a:off x="95293" y="4483600"/>
            <a:ext cx="8953413" cy="830997"/>
          </a:xfrm>
          <a:prstGeom prst="rect">
            <a:avLst/>
          </a:prstGeom>
        </p:spPr>
        <p:txBody>
          <a:bodyPr wrap="none">
            <a:spAutoFit/>
          </a:bodyPr>
          <a:lstStyle/>
          <a:p>
            <a:r>
              <a:rPr lang="ja-JP" altLang="en-US" sz="1600" b="1" dirty="0" smtClean="0"/>
              <a:t>背景に</a:t>
            </a:r>
            <a:r>
              <a:rPr lang="en-US" altLang="ja-JP" sz="1600" b="1" dirty="0" smtClean="0"/>
              <a:t>Bing</a:t>
            </a:r>
            <a:r>
              <a:rPr lang="ja-JP" altLang="en-US" sz="1600" b="1" dirty="0" smtClean="0"/>
              <a:t>マップが表示されている。このまま編集することも可能。</a:t>
            </a:r>
            <a:endParaRPr lang="en-US" altLang="ja-JP" sz="1600" b="1" dirty="0" smtClean="0"/>
          </a:p>
          <a:p>
            <a:r>
              <a:rPr lang="ja-JP" altLang="en-US" sz="1600" b="1" dirty="0" smtClean="0"/>
              <a:t>今回は、カスタムから地理院タイルを読み込む。</a:t>
            </a:r>
            <a:endParaRPr lang="en-US" altLang="ja-JP" sz="1600" b="1" dirty="0" smtClean="0"/>
          </a:p>
          <a:p>
            <a:r>
              <a:rPr lang="ja-JP" altLang="en-US" sz="1600" b="1" dirty="0" smtClean="0"/>
              <a:t>地理院タイルの</a:t>
            </a:r>
            <a:r>
              <a:rPr lang="en-US" altLang="ja-JP" sz="1600" b="1" dirty="0" smtClean="0"/>
              <a:t>URL</a:t>
            </a:r>
            <a:r>
              <a:rPr lang="ja-JP" altLang="en-US" sz="1600" b="1" dirty="0" smtClean="0"/>
              <a:t>やタグについては、　</a:t>
            </a:r>
            <a:r>
              <a:rPr lang="en-GB" altLang="ja-JP" sz="1600" b="1" dirty="0"/>
              <a:t>http://wiki.openstreetmap.org/wiki/JA:GSImaps</a:t>
            </a:r>
            <a:r>
              <a:rPr lang="ja-JP" altLang="en-US" sz="1600" b="1" dirty="0" smtClean="0"/>
              <a:t>を参照する。</a:t>
            </a:r>
            <a:endParaRPr lang="ja-JP" altLang="en-US" sz="1600" b="1" dirty="0"/>
          </a:p>
        </p:txBody>
      </p:sp>
      <p:sp>
        <p:nvSpPr>
          <p:cNvPr id="4" name="正方形/長方形 3"/>
          <p:cNvSpPr/>
          <p:nvPr/>
        </p:nvSpPr>
        <p:spPr>
          <a:xfrm>
            <a:off x="3438525" y="2076450"/>
            <a:ext cx="7239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4" idx="3"/>
          </p:cNvCxnSpPr>
          <p:nvPr/>
        </p:nvCxnSpPr>
        <p:spPr>
          <a:xfrm flipV="1">
            <a:off x="4162425" y="1413668"/>
            <a:ext cx="1990725" cy="7294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76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4150" y="1116657"/>
            <a:ext cx="4223657" cy="3081635"/>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1635" y="1116656"/>
            <a:ext cx="4216351" cy="3081635"/>
          </a:xfrm>
          <a:prstGeom prst="rect">
            <a:avLst/>
          </a:prstGeom>
        </p:spPr>
      </p:pic>
      <p:sp>
        <p:nvSpPr>
          <p:cNvPr id="4" name="正方形/長方形 3"/>
          <p:cNvSpPr/>
          <p:nvPr/>
        </p:nvSpPr>
        <p:spPr>
          <a:xfrm>
            <a:off x="295318" y="4464550"/>
            <a:ext cx="8215711" cy="1077218"/>
          </a:xfrm>
          <a:prstGeom prst="rect">
            <a:avLst/>
          </a:prstGeom>
        </p:spPr>
        <p:txBody>
          <a:bodyPr wrap="none">
            <a:spAutoFit/>
          </a:bodyPr>
          <a:lstStyle/>
          <a:p>
            <a:r>
              <a:rPr lang="ja-JP" altLang="en-US" sz="1600" b="1" dirty="0" smtClean="0"/>
              <a:t>エリアをクリックし、建物にそってクリックでポリゴンを描画、ダブルクリックでポリゴンを閉じる。</a:t>
            </a:r>
            <a:endParaRPr lang="en-US" altLang="ja-JP" sz="1600" b="1" dirty="0" smtClean="0"/>
          </a:p>
          <a:p>
            <a:r>
              <a:rPr lang="ja-JP" altLang="en-US" sz="1600" b="1" dirty="0"/>
              <a:t>左</a:t>
            </a:r>
            <a:r>
              <a:rPr lang="ja-JP" altLang="en-US" sz="1600" b="1" dirty="0" smtClean="0"/>
              <a:t>の</a:t>
            </a:r>
            <a:r>
              <a:rPr lang="ja-JP" altLang="en-US" sz="1600" b="1" dirty="0"/>
              <a:t>画面</a:t>
            </a:r>
            <a:r>
              <a:rPr lang="ja-JP" altLang="en-US" sz="1600" b="1" dirty="0" smtClean="0"/>
              <a:t>からポリゴンの情報を選択する（タグ付け）。</a:t>
            </a:r>
            <a:endParaRPr lang="en-US" altLang="ja-JP" sz="1600" b="1" dirty="0" smtClean="0"/>
          </a:p>
          <a:p>
            <a:r>
              <a:rPr lang="ja-JP" altLang="en-US" sz="1600" b="1" dirty="0" smtClean="0"/>
              <a:t>すべてのタグから、</a:t>
            </a:r>
            <a:r>
              <a:rPr lang="en-US" altLang="ja-JP" sz="1600" b="1" dirty="0" smtClean="0"/>
              <a:t>+</a:t>
            </a:r>
            <a:r>
              <a:rPr lang="ja-JP" altLang="en-US" sz="1600" b="1" dirty="0" smtClean="0"/>
              <a:t>マークをクリックし、</a:t>
            </a:r>
            <a:r>
              <a:rPr lang="en-US" altLang="ja-JP" sz="1600" b="1" dirty="0" smtClean="0"/>
              <a:t>Source</a:t>
            </a:r>
            <a:r>
              <a:rPr lang="ja-JP" altLang="en-US" sz="1600" b="1" dirty="0" smtClean="0"/>
              <a:t>を入力する（今回は地理院地図のタグ）。</a:t>
            </a:r>
            <a:endParaRPr lang="en-US" altLang="ja-JP" sz="1600" b="1" dirty="0" smtClean="0"/>
          </a:p>
          <a:p>
            <a:endParaRPr lang="en-US" altLang="ja-JP" sz="1600" b="1" dirty="0" smtClean="0"/>
          </a:p>
        </p:txBody>
      </p:sp>
      <p:sp>
        <p:nvSpPr>
          <p:cNvPr id="7"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建物の追加</a:t>
            </a:r>
            <a:endParaRPr kumimoji="1" lang="ja-JP" altLang="en-US" sz="3200" b="1" u="none" dirty="0">
              <a:solidFill>
                <a:srgbClr val="0070C0"/>
              </a:solidFill>
            </a:endParaRPr>
          </a:p>
        </p:txBody>
      </p:sp>
    </p:spTree>
    <p:extLst>
      <p:ext uri="{BB962C8B-B14F-4D97-AF65-F5344CB8AC3E}">
        <p14:creationId xmlns:p14="http://schemas.microsoft.com/office/powerpoint/2010/main" val="3925541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4000" y="1079500"/>
            <a:ext cx="4025900" cy="292100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4000" y="4000500"/>
            <a:ext cx="1663700" cy="831850"/>
          </a:xfrm>
          <a:prstGeom prst="rect">
            <a:avLst/>
          </a:prstGeom>
          <a:ln>
            <a:solidFill>
              <a:schemeClr val="tx1"/>
            </a:solidFill>
          </a:ln>
        </p:spPr>
      </p:pic>
      <p:pic>
        <p:nvPicPr>
          <p:cNvPr id="5" name="図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53000" y="1195493"/>
            <a:ext cx="3825009" cy="2805007"/>
          </a:xfrm>
          <a:prstGeom prst="rect">
            <a:avLst/>
          </a:prstGeom>
        </p:spPr>
      </p:pic>
      <p:sp>
        <p:nvSpPr>
          <p:cNvPr id="6"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ポイントとラインの追加</a:t>
            </a:r>
            <a:endParaRPr kumimoji="1" lang="ja-JP" altLang="en-US" sz="3200" b="1" u="none" dirty="0">
              <a:solidFill>
                <a:srgbClr val="0070C0"/>
              </a:solidFill>
            </a:endParaRPr>
          </a:p>
        </p:txBody>
      </p:sp>
      <p:sp>
        <p:nvSpPr>
          <p:cNvPr id="7" name="正方形/長方形 6"/>
          <p:cNvSpPr/>
          <p:nvPr/>
        </p:nvSpPr>
        <p:spPr>
          <a:xfrm>
            <a:off x="1917700" y="4240560"/>
            <a:ext cx="7096125" cy="584775"/>
          </a:xfrm>
          <a:prstGeom prst="rect">
            <a:avLst/>
          </a:prstGeom>
        </p:spPr>
        <p:txBody>
          <a:bodyPr wrap="square">
            <a:spAutoFit/>
          </a:bodyPr>
          <a:lstStyle/>
          <a:p>
            <a:r>
              <a:rPr lang="ja-JP" altLang="en-US" sz="1600" b="1" dirty="0" smtClean="0"/>
              <a:t>ポリゴンと同じ方法でポイントやラインを作成する。</a:t>
            </a:r>
            <a:endParaRPr lang="en-US" altLang="ja-JP" sz="1600" b="1" dirty="0" smtClean="0"/>
          </a:p>
          <a:p>
            <a:r>
              <a:rPr lang="en-US" altLang="ja-JP" sz="1600" b="1" dirty="0" smtClean="0"/>
              <a:t>source</a:t>
            </a:r>
            <a:r>
              <a:rPr lang="ja-JP" altLang="en-US" sz="1600" b="1" dirty="0" smtClean="0"/>
              <a:t>について、背景画像から判断できない場合は、現地調査などで取得する。</a:t>
            </a:r>
            <a:endParaRPr lang="en-US" altLang="ja-JP" sz="1600" b="1" dirty="0" smtClean="0"/>
          </a:p>
        </p:txBody>
      </p:sp>
    </p:spTree>
    <p:extLst>
      <p:ext uri="{BB962C8B-B14F-4D97-AF65-F5344CB8AC3E}">
        <p14:creationId xmlns:p14="http://schemas.microsoft.com/office/powerpoint/2010/main" val="367722571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682</TotalTime>
  <Words>1236</Words>
  <Application>Microsoft Office PowerPoint</Application>
  <PresentationFormat>画面に合わせる (16:10)</PresentationFormat>
  <Paragraphs>141</Paragraphs>
  <Slides>34</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34</vt:i4>
      </vt:variant>
    </vt:vector>
  </HeadingPairs>
  <TitlesOfParts>
    <vt:vector size="41" baseType="lpstr">
      <vt:lpstr>Helvetica Neue</vt:lpstr>
      <vt:lpstr>ＭＳ Ｐゴシック</vt:lpstr>
      <vt:lpstr>ヒラギノ角ゴ StdN W8</vt:lpstr>
      <vt:lpstr>Arial</vt:lpstr>
      <vt:lpstr>Calibri</vt:lpstr>
      <vt:lpstr>Calibri Light</vt:lpstr>
      <vt:lpstr>Office テーマ</vt:lpstr>
      <vt:lpstr>PowerPoint プレゼンテーション</vt:lpstr>
      <vt:lpstr>OpenStreetMapとは？</vt:lpstr>
      <vt:lpstr>基本操作</vt:lpstr>
      <vt:lpstr>編集のルール</vt:lpstr>
      <vt:lpstr>アカウントの取得</vt:lpstr>
      <vt:lpstr>OSMの編集</vt:lpstr>
      <vt:lpstr>PowerPoint プレゼンテーション</vt:lpstr>
      <vt:lpstr>建物の追加</vt:lpstr>
      <vt:lpstr>ポイントとラインの追加</vt:lpstr>
      <vt:lpstr>編集の保存とアップロード</vt:lpstr>
      <vt:lpstr>エディタ（JOSM）の使い方</vt:lpstr>
      <vt:lpstr>JOSMの設定</vt:lpstr>
      <vt:lpstr>編集範囲のダウンロード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GPSデータを読み込む</vt:lpstr>
      <vt:lpstr>OSMデータの利用</vt:lpstr>
      <vt:lpstr>データを利用する</vt:lpstr>
      <vt:lpstr>PowerPoint プレゼンテーション</vt:lpstr>
      <vt:lpstr>PowerPoint プレゼンテーション</vt:lpstr>
      <vt:lpstr>クライシスマッピング</vt:lpstr>
      <vt:lpstr>クライシスマッピングとは？</vt:lpstr>
      <vt:lpstr>クライシスマッピングの歴史 </vt:lpstr>
      <vt:lpstr>PowerPoint プレゼンテーション</vt:lpstr>
      <vt:lpstr>OSMを利用したクライシスマッピング</vt:lpstr>
      <vt:lpstr>OSM Tasking Managerの利用</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50</cp:revision>
  <dcterms:created xsi:type="dcterms:W3CDTF">2015-06-26T03:04:37Z</dcterms:created>
  <dcterms:modified xsi:type="dcterms:W3CDTF">2016-03-16T07:54:18Z</dcterms:modified>
</cp:coreProperties>
</file>